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9" r:id="rId3"/>
    <p:sldId id="258" r:id="rId4"/>
    <p:sldId id="261" r:id="rId5"/>
    <p:sldId id="273" r:id="rId6"/>
    <p:sldId id="263" r:id="rId7"/>
    <p:sldId id="264" r:id="rId8"/>
    <p:sldId id="265" r:id="rId9"/>
    <p:sldId id="266" r:id="rId10"/>
    <p:sldId id="267" r:id="rId11"/>
    <p:sldId id="291" r:id="rId12"/>
    <p:sldId id="268" r:id="rId13"/>
    <p:sldId id="269" r:id="rId14"/>
    <p:sldId id="270" r:id="rId15"/>
    <p:sldId id="271" r:id="rId16"/>
    <p:sldId id="272" r:id="rId17"/>
    <p:sldId id="260" r:id="rId18"/>
    <p:sldId id="274" r:id="rId19"/>
    <p:sldId id="275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6" r:id="rId31"/>
    <p:sldId id="287" r:id="rId32"/>
    <p:sldId id="288" r:id="rId33"/>
    <p:sldId id="289" r:id="rId34"/>
    <p:sldId id="290" r:id="rId3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20.02.2025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hyperlink" Target="http://ru.wikipedia.org/w/index.php?title=%D0%9C%D0%B5%D0%B6%D1%81%D0%B5%D1%82%D0%B5%D0%B2%D0%BE%D0%B5_%D0%B2%D0%B7%D0%B0%D0%B8%D0%BC%D0%BE%D0%B4%D0%B5%D0%B9%D1%81%D1%82%D0%B2%D0%B8%D0%B5&amp;action=edit&amp;redlink=1" TargetMode="External"/><Relationship Id="rId2" Type="http://schemas.openxmlformats.org/officeDocument/2006/relationships/hyperlink" Target="http://ru.wikipedia.org/wiki/ATM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ru.wikipedia.org/wiki/Open_Systems_Interconnection" TargetMode="External"/><Relationship Id="rId4" Type="http://schemas.openxmlformats.org/officeDocument/2006/relationships/hyperlink" Target="http://ru.wikipedia.org/wiki/TCP/IP" TargetMode="Externa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218"/>
          </a:xfrm>
        </p:spPr>
        <p:txBody>
          <a:bodyPr>
            <a:normAutofit/>
          </a:bodyPr>
          <a:lstStyle/>
          <a:p>
            <a:r>
              <a:rPr lang="ru-RU" sz="2800" b="1" u="sng" dirty="0" smtClean="0"/>
              <a:t>Тема лекции</a:t>
            </a:r>
            <a:r>
              <a:rPr lang="ru-RU" sz="2800" b="1" dirty="0" smtClean="0"/>
              <a:t>:</a:t>
            </a:r>
            <a:r>
              <a:rPr lang="ru-RU" sz="2800" dirty="0" smtClean="0"/>
              <a:t> </a:t>
            </a:r>
            <a:r>
              <a:rPr lang="ru-RU" sz="2800" b="1" dirty="0" smtClean="0"/>
              <a:t>Многоуровневые архитектуры 	     	информационных сет</a:t>
            </a:r>
            <a:r>
              <a:rPr lang="ru-RU" sz="2800" dirty="0" smtClean="0"/>
              <a:t>ей</a:t>
            </a:r>
            <a:endParaRPr lang="ru-RU" sz="28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348880"/>
            <a:ext cx="8229600" cy="3777283"/>
          </a:xfrm>
        </p:spPr>
        <p:txBody>
          <a:bodyPr/>
          <a:lstStyle/>
          <a:p>
            <a:r>
              <a:rPr lang="ru-RU" b="1" u="sng" dirty="0" smtClean="0"/>
              <a:t>Учебные вопросы</a:t>
            </a:r>
            <a:r>
              <a:rPr lang="ru-RU" b="1" dirty="0" smtClean="0"/>
              <a:t>:</a:t>
            </a:r>
            <a:endParaRPr lang="ru-RU" dirty="0" smtClean="0"/>
          </a:p>
          <a:p>
            <a:pPr lvl="0"/>
            <a:r>
              <a:rPr lang="ru-RU" dirty="0" smtClean="0"/>
              <a:t>1. Эталонная модель взаимодействия открытых систем ISO/OSI.</a:t>
            </a:r>
          </a:p>
          <a:p>
            <a:pPr lvl="0"/>
            <a:r>
              <a:rPr lang="ru-RU" dirty="0" smtClean="0"/>
              <a:t>2. Модели </a:t>
            </a:r>
            <a:r>
              <a:rPr lang="en-US" dirty="0" smtClean="0"/>
              <a:t>TCP</a:t>
            </a:r>
            <a:r>
              <a:rPr lang="ru-RU" dirty="0" smtClean="0"/>
              <a:t>/</a:t>
            </a:r>
            <a:r>
              <a:rPr lang="en-US" dirty="0" smtClean="0"/>
              <a:t>IP</a:t>
            </a:r>
            <a:r>
              <a:rPr lang="ru-RU" dirty="0" smtClean="0"/>
              <a:t>, </a:t>
            </a:r>
            <a:r>
              <a:rPr lang="en-US" dirty="0" smtClean="0"/>
              <a:t>IPX</a:t>
            </a:r>
            <a:r>
              <a:rPr lang="ru-RU" dirty="0" smtClean="0"/>
              <a:t>/</a:t>
            </a:r>
            <a:r>
              <a:rPr lang="en-US" dirty="0" smtClean="0"/>
              <a:t>SPX</a:t>
            </a:r>
            <a:r>
              <a:rPr lang="ru-RU" dirty="0" smtClean="0"/>
              <a:t>, АТМ. Стеки протоколов.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>
            <a:normAutofit/>
          </a:bodyPr>
          <a:lstStyle/>
          <a:p>
            <a:pPr marL="514350" indent="-514350"/>
            <a:r>
              <a:rPr lang="ru-RU" sz="3200" b="1" dirty="0" smtClean="0"/>
              <a:t>Сетевой уровень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268760"/>
            <a:ext cx="9144000" cy="5589240"/>
          </a:xfrm>
        </p:spPr>
        <p:txBody>
          <a:bodyPr>
            <a:normAutofit fontScale="85000" lnSpcReduction="10000"/>
          </a:bodyPr>
          <a:lstStyle/>
          <a:p>
            <a:pPr algn="just"/>
            <a:r>
              <a:rPr lang="ru-RU" sz="3300" b="1" dirty="0" smtClean="0"/>
              <a:t>Сетевой уровень отвечает за деление пользователей на группы. На этом уровне происходит маршрутизация пакетов на основе преобразования MAC-адресов в сетевые адреса. </a:t>
            </a:r>
            <a:r>
              <a:rPr lang="ru-RU" sz="3300" dirty="0" smtClean="0"/>
              <a:t>Сетевой уровень обеспечивает также прозрачную передачу пакетов на транспортный уровень. </a:t>
            </a:r>
          </a:p>
          <a:p>
            <a:r>
              <a:rPr lang="ru-RU" sz="3300" dirty="0" smtClean="0"/>
              <a:t>Наиболее часто на сетевом уровне используются протоколы: </a:t>
            </a:r>
          </a:p>
          <a:p>
            <a:pPr lvl="0"/>
            <a:r>
              <a:rPr lang="ru-RU" sz="3300" dirty="0" smtClean="0"/>
              <a:t>IP - протокол </a:t>
            </a:r>
            <a:r>
              <a:rPr lang="ru-RU" sz="3300" dirty="0" err="1" smtClean="0"/>
              <a:t>Internet</a:t>
            </a:r>
            <a:r>
              <a:rPr lang="ru-RU" sz="3300" dirty="0" smtClean="0"/>
              <a:t>;</a:t>
            </a:r>
          </a:p>
          <a:p>
            <a:pPr lvl="0"/>
            <a:r>
              <a:rPr lang="ru-RU" sz="3300" dirty="0" smtClean="0"/>
              <a:t>IPX - протокол межсетевого обмена;</a:t>
            </a:r>
          </a:p>
          <a:p>
            <a:pPr lvl="0"/>
            <a:r>
              <a:rPr lang="ru-RU" sz="3300" dirty="0" smtClean="0"/>
              <a:t>X.25 (частично этот протокол реализован на уровне 2);</a:t>
            </a:r>
          </a:p>
          <a:p>
            <a:pPr lvl="0"/>
            <a:r>
              <a:rPr lang="ru-RU" sz="3300" dirty="0" smtClean="0"/>
              <a:t>CLNP - сетевой протокол без организации соединений.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02034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pic>
        <p:nvPicPr>
          <p:cNvPr id="4" name="Объект 3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323528" y="0"/>
            <a:ext cx="8136903" cy="672286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7183703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pPr marL="514350" indent="-514350"/>
            <a:r>
              <a:rPr lang="ru-RU" sz="3200" b="1" dirty="0" smtClean="0"/>
              <a:t>Транспортный уровень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196752"/>
            <a:ext cx="9144000" cy="5661248"/>
          </a:xfrm>
        </p:spPr>
        <p:txBody>
          <a:bodyPr/>
          <a:lstStyle/>
          <a:p>
            <a:pPr algn="just"/>
            <a:r>
              <a:rPr lang="ru-RU" b="1" dirty="0" smtClean="0"/>
              <a:t>Транспортный уровень делит потоки информации на достаточно малые фрагменты (пакеты) для передачи их на сетевой уровень</a:t>
            </a:r>
            <a:r>
              <a:rPr lang="ru-RU" dirty="0" smtClean="0"/>
              <a:t>. </a:t>
            </a:r>
          </a:p>
          <a:p>
            <a:r>
              <a:rPr lang="ru-RU" dirty="0" smtClean="0"/>
              <a:t>Наиболее распространенные протоколы транспортного уровня включают: </a:t>
            </a:r>
          </a:p>
          <a:p>
            <a:pPr lvl="0"/>
            <a:r>
              <a:rPr lang="ru-RU" dirty="0" smtClean="0"/>
              <a:t>TCP - протокол управления передачей; </a:t>
            </a:r>
          </a:p>
          <a:p>
            <a:pPr lvl="0"/>
            <a:r>
              <a:rPr lang="ru-RU" dirty="0" smtClean="0"/>
              <a:t>NCP - </a:t>
            </a:r>
            <a:r>
              <a:rPr lang="ru-RU" dirty="0" err="1" smtClean="0"/>
              <a:t>Netware</a:t>
            </a:r>
            <a:r>
              <a:rPr lang="ru-RU" dirty="0" smtClean="0"/>
              <a:t> </a:t>
            </a:r>
            <a:r>
              <a:rPr lang="ru-RU" dirty="0" err="1" smtClean="0"/>
              <a:t>Core</a:t>
            </a:r>
            <a:r>
              <a:rPr lang="ru-RU" dirty="0" smtClean="0"/>
              <a:t> </a:t>
            </a:r>
            <a:r>
              <a:rPr lang="ru-RU" dirty="0" err="1" smtClean="0"/>
              <a:t>Protocol</a:t>
            </a:r>
            <a:r>
              <a:rPr lang="ru-RU" dirty="0" smtClean="0"/>
              <a:t>;</a:t>
            </a:r>
          </a:p>
          <a:p>
            <a:pPr lvl="0"/>
            <a:r>
              <a:rPr lang="ru-RU" dirty="0" smtClean="0"/>
              <a:t>SPX - упорядоченный обмен пакетами;</a:t>
            </a:r>
          </a:p>
          <a:p>
            <a:pPr lvl="0"/>
            <a:r>
              <a:rPr lang="ru-RU" dirty="0" smtClean="0"/>
              <a:t>TP4 - протокол передачи класса 4.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pPr marL="514350" indent="-514350"/>
            <a:r>
              <a:rPr lang="ru-RU" sz="3200" b="1" dirty="0" smtClean="0"/>
              <a:t>Сеансовый уровень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>
              <a:buNone/>
            </a:pPr>
            <a:r>
              <a:rPr lang="ru-RU" dirty="0" smtClean="0"/>
              <a:t>	</a:t>
            </a:r>
            <a:r>
              <a:rPr lang="ru-RU" b="1" dirty="0" smtClean="0"/>
              <a:t>Сеансовый уровень отвечает за организацию сеансов обмена данными между оконечными машинами</a:t>
            </a:r>
            <a:r>
              <a:rPr lang="ru-RU" dirty="0" smtClean="0"/>
              <a:t>. Протоколы сеансового уровня обычно являются составной частью функций трех верхних уровней модели. 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 fontScale="90000"/>
          </a:bodyPr>
          <a:lstStyle/>
          <a:p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4000" b="1" dirty="0" smtClean="0"/>
              <a:t>Уровень представления </a:t>
            </a:r>
            <a:r>
              <a:rPr lang="ru-RU" sz="3200" dirty="0" smtClean="0"/>
              <a:t/>
            </a:r>
            <a:br>
              <a:rPr lang="ru-RU" sz="3200" dirty="0" smtClean="0"/>
            </a:b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>
              <a:buNone/>
            </a:pPr>
            <a:r>
              <a:rPr lang="ru-RU" dirty="0" smtClean="0"/>
              <a:t>	</a:t>
            </a:r>
            <a:r>
              <a:rPr lang="ru-RU" b="1" dirty="0" smtClean="0"/>
              <a:t>Уровень представления отвечает за возможность диалога между приложениями на разных машинах. </a:t>
            </a:r>
            <a:r>
              <a:rPr lang="ru-RU" dirty="0" smtClean="0"/>
              <a:t>Этот уровень обеспечивает преобразование данных (кодирование, компрессия и т.п.) прикладного уровня в поток информации для транспортного уровня. Протоколы уровня представления обычно являются составной частью функций трех верхних уровней модели.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514350" indent="-514350"/>
            <a:r>
              <a:rPr lang="ru-RU" sz="3600" b="1" dirty="0" smtClean="0"/>
              <a:t>Прикладной уровень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257800"/>
          </a:xfrm>
        </p:spPr>
        <p:txBody>
          <a:bodyPr>
            <a:normAutofit fontScale="77500" lnSpcReduction="20000"/>
          </a:bodyPr>
          <a:lstStyle/>
          <a:p>
            <a:pPr algn="just"/>
            <a:r>
              <a:rPr lang="ru-RU" b="1" dirty="0" smtClean="0"/>
              <a:t>Прикладной уровень отвечает за доступ приложений в сеть. </a:t>
            </a:r>
            <a:r>
              <a:rPr lang="ru-RU" dirty="0" smtClean="0"/>
              <a:t>Задачами этого уровня является перенос файлов, обмен почтовыми сообщениями и управление сетью. </a:t>
            </a:r>
          </a:p>
          <a:p>
            <a:r>
              <a:rPr lang="ru-RU" dirty="0" smtClean="0"/>
              <a:t>К числу наиболее распространенных протоколов верхних уровней относятся: </a:t>
            </a:r>
          </a:p>
          <a:p>
            <a:pPr lvl="0"/>
            <a:r>
              <a:rPr lang="ru-RU" dirty="0" smtClean="0"/>
              <a:t>FTP - протокол переноса файлов; </a:t>
            </a:r>
          </a:p>
          <a:p>
            <a:pPr lvl="0"/>
            <a:r>
              <a:rPr lang="ru-RU" dirty="0" smtClean="0"/>
              <a:t>TFTP - упрощенный протокол переноса файлов;</a:t>
            </a:r>
          </a:p>
          <a:p>
            <a:pPr lvl="0"/>
            <a:r>
              <a:rPr lang="ru-RU" dirty="0" smtClean="0"/>
              <a:t>X.400 - электронная почта;</a:t>
            </a:r>
          </a:p>
          <a:p>
            <a:pPr lvl="0"/>
            <a:r>
              <a:rPr lang="ru-RU" dirty="0" err="1" smtClean="0"/>
              <a:t>Telnet</a:t>
            </a:r>
            <a:r>
              <a:rPr lang="ru-RU" dirty="0" smtClean="0"/>
              <a:t>;</a:t>
            </a:r>
          </a:p>
          <a:p>
            <a:pPr lvl="0"/>
            <a:r>
              <a:rPr lang="ru-RU" dirty="0" smtClean="0"/>
              <a:t>SMTP - простой протокол почтового обмена;</a:t>
            </a:r>
          </a:p>
          <a:p>
            <a:pPr lvl="0"/>
            <a:r>
              <a:rPr lang="ru-RU" dirty="0" smtClean="0"/>
              <a:t>CMIP - общий протокол управления информацией;</a:t>
            </a:r>
          </a:p>
          <a:p>
            <a:pPr lvl="0"/>
            <a:r>
              <a:rPr lang="ru-RU" dirty="0" smtClean="0"/>
              <a:t>SNMP - простой протокол управления сетью;</a:t>
            </a:r>
          </a:p>
          <a:p>
            <a:pPr lvl="0"/>
            <a:r>
              <a:rPr lang="ru-RU" dirty="0" smtClean="0"/>
              <a:t>NFS - сетевая файловая система;</a:t>
            </a:r>
          </a:p>
          <a:p>
            <a:pPr lvl="0"/>
            <a:r>
              <a:rPr lang="ru-RU" dirty="0" smtClean="0"/>
              <a:t>FTAM - метод доступа для переноса файлов.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Autofit/>
          </a:bodyPr>
          <a:lstStyle/>
          <a:p>
            <a:pPr marL="514350" indent="-514350"/>
            <a:r>
              <a:rPr lang="ru-RU" sz="3600" b="1" dirty="0" smtClean="0"/>
              <a:t>Протоколы  </a:t>
            </a:r>
            <a:r>
              <a:rPr lang="en-US" sz="3600" b="1" dirty="0" smtClean="0"/>
              <a:t>IEEE 802</a:t>
            </a:r>
            <a:endParaRPr lang="ru-RU" sz="36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980728"/>
            <a:ext cx="9144000" cy="5877272"/>
          </a:xfrm>
        </p:spPr>
        <p:txBody>
          <a:bodyPr>
            <a:normAutofit fontScale="85000" lnSpcReduction="20000"/>
          </a:bodyPr>
          <a:lstStyle/>
          <a:p>
            <a:r>
              <a:rPr lang="ru-RU" dirty="0" smtClean="0"/>
              <a:t>IEEE (</a:t>
            </a:r>
            <a:r>
              <a:rPr lang="ru-RU" dirty="0" err="1" smtClean="0"/>
              <a:t>Institute</a:t>
            </a:r>
            <a:r>
              <a:rPr lang="ru-RU" dirty="0" smtClean="0"/>
              <a:t> </a:t>
            </a:r>
            <a:r>
              <a:rPr lang="ru-RU" dirty="0" err="1" smtClean="0"/>
              <a:t>of</a:t>
            </a:r>
            <a:r>
              <a:rPr lang="ru-RU" dirty="0" smtClean="0"/>
              <a:t> </a:t>
            </a:r>
            <a:r>
              <a:rPr lang="ru-RU" dirty="0" err="1" smtClean="0"/>
              <a:t>Electrical</a:t>
            </a:r>
            <a:r>
              <a:rPr lang="ru-RU" dirty="0" smtClean="0"/>
              <a:t> </a:t>
            </a:r>
            <a:r>
              <a:rPr lang="ru-RU" dirty="0" err="1" smtClean="0"/>
              <a:t>and</a:t>
            </a:r>
            <a:r>
              <a:rPr lang="ru-RU" dirty="0" smtClean="0"/>
              <a:t> </a:t>
            </a:r>
            <a:r>
              <a:rPr lang="ru-RU" dirty="0" err="1" smtClean="0"/>
              <a:t>Electronics</a:t>
            </a:r>
            <a:r>
              <a:rPr lang="ru-RU" dirty="0" smtClean="0"/>
              <a:t> </a:t>
            </a:r>
            <a:r>
              <a:rPr lang="ru-RU" dirty="0" err="1" smtClean="0"/>
              <a:t>Engineers</a:t>
            </a:r>
            <a:r>
              <a:rPr lang="ru-RU" dirty="0" smtClean="0"/>
              <a:t>) является профессиональной организацией (США), определяющей стандарты, связанные с сетями и другими аспектами электронных коммуникаций. Группа IEEE 802.X содержит описание сетевых спецификаций и содержит стандарты, рекомендации и информационные документы для сетей и телекоммуникаций. </a:t>
            </a:r>
          </a:p>
          <a:p>
            <a:r>
              <a:rPr lang="ru-RU" dirty="0" smtClean="0"/>
              <a:t>Рекомендации IEEE связаны главным образом с 2 нижними уровнями модели OSI - физическим и канальным. Эти рекомендации делят канальный уровень на 2 подуровня нижний - MAC (управление доступом к среде) и верхний - LLC (управление логическим каналом). </a:t>
            </a:r>
          </a:p>
          <a:p>
            <a:r>
              <a:rPr lang="ru-RU" dirty="0" smtClean="0"/>
              <a:t>Часть стандартов IEEE (802.1 - 802.11) была адаптирована ISO (8801-1 - 8802-11, соответственно), получив статус международных стандартов. В литературе, однако, гораздо чаще упоминаются исходные стандарты, а не международные (IEEE 802.3, а не ISO/IEC 8802-3).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2800" b="1" u="sng" dirty="0" smtClean="0"/>
              <a:t>2-й вопрос</a:t>
            </a:r>
            <a:r>
              <a:rPr lang="ru-RU" sz="2800" b="1" dirty="0" smtClean="0"/>
              <a:t>: Модели </a:t>
            </a:r>
            <a:r>
              <a:rPr lang="en-US" sz="2800" b="1" dirty="0" smtClean="0"/>
              <a:t>TCP</a:t>
            </a:r>
            <a:r>
              <a:rPr lang="ru-RU" sz="2800" b="1" dirty="0" smtClean="0"/>
              <a:t>/</a:t>
            </a:r>
            <a:r>
              <a:rPr lang="en-US" sz="2800" b="1" dirty="0" smtClean="0"/>
              <a:t>IP</a:t>
            </a:r>
            <a:r>
              <a:rPr lang="ru-RU" sz="2800" b="1" dirty="0" smtClean="0"/>
              <a:t>, </a:t>
            </a:r>
            <a:r>
              <a:rPr lang="en-US" sz="2800" b="1" dirty="0" smtClean="0"/>
              <a:t>IPX</a:t>
            </a:r>
            <a:r>
              <a:rPr lang="ru-RU" sz="2800" b="1" dirty="0" smtClean="0"/>
              <a:t>/</a:t>
            </a:r>
            <a:r>
              <a:rPr lang="en-US" sz="2800" b="1" dirty="0" smtClean="0"/>
              <a:t>SPX</a:t>
            </a:r>
            <a:r>
              <a:rPr lang="ru-RU" sz="2800" b="1" dirty="0" smtClean="0"/>
              <a:t>, АТМ. Стеки протоколов</a:t>
            </a:r>
            <a:endParaRPr lang="ru-RU" sz="28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412776"/>
            <a:ext cx="9144000" cy="5445224"/>
          </a:xfrm>
        </p:spPr>
        <p:txBody>
          <a:bodyPr>
            <a:normAutofit fontScale="85000" lnSpcReduction="10000"/>
          </a:bodyPr>
          <a:lstStyle/>
          <a:p>
            <a:pPr marL="514350" indent="-514350">
              <a:buAutoNum type="arabicPeriod"/>
            </a:pPr>
            <a:r>
              <a:rPr lang="ru-RU" dirty="0" smtClean="0"/>
              <a:t>Стандарт </a:t>
            </a:r>
            <a:r>
              <a:rPr lang="en-US" b="1" dirty="0" smtClean="0"/>
              <a:t>TCP/IP</a:t>
            </a:r>
          </a:p>
          <a:p>
            <a:pPr marL="514350" indent="-514350">
              <a:buAutoNum type="arabicPeriod"/>
            </a:pPr>
            <a:r>
              <a:rPr lang="ru-RU" dirty="0" smtClean="0"/>
              <a:t>Свойства стека </a:t>
            </a:r>
            <a:r>
              <a:rPr lang="en-US" b="1" dirty="0" smtClean="0"/>
              <a:t>TCP/IP</a:t>
            </a:r>
          </a:p>
          <a:p>
            <a:pPr marL="514350" indent="-514350">
              <a:buAutoNum type="arabicPeriod"/>
            </a:pPr>
            <a:r>
              <a:rPr lang="en-US" dirty="0" smtClean="0"/>
              <a:t>IV </a:t>
            </a:r>
            <a:r>
              <a:rPr lang="ru-RU" dirty="0" smtClean="0"/>
              <a:t>уровень стека </a:t>
            </a:r>
            <a:r>
              <a:rPr lang="en-US" b="1" dirty="0" smtClean="0"/>
              <a:t>TCP/IP</a:t>
            </a:r>
          </a:p>
          <a:p>
            <a:pPr marL="514350" indent="-514350">
              <a:buAutoNum type="arabicPeriod"/>
            </a:pPr>
            <a:r>
              <a:rPr lang="en-US" dirty="0" smtClean="0"/>
              <a:t>III </a:t>
            </a:r>
            <a:r>
              <a:rPr lang="ru-RU" dirty="0" smtClean="0"/>
              <a:t>уровень стека </a:t>
            </a:r>
            <a:r>
              <a:rPr lang="en-US" b="1" dirty="0" smtClean="0"/>
              <a:t>TCP/IP</a:t>
            </a:r>
          </a:p>
          <a:p>
            <a:pPr marL="514350" indent="-514350">
              <a:buAutoNum type="arabicPeriod"/>
            </a:pPr>
            <a:r>
              <a:rPr lang="en-US" dirty="0" smtClean="0"/>
              <a:t>II </a:t>
            </a:r>
            <a:r>
              <a:rPr lang="ru-RU" dirty="0" smtClean="0"/>
              <a:t>уровень стека </a:t>
            </a:r>
            <a:r>
              <a:rPr lang="en-US" b="1" dirty="0" smtClean="0"/>
              <a:t>TCP/IP</a:t>
            </a:r>
          </a:p>
          <a:p>
            <a:pPr marL="514350" indent="-514350">
              <a:buAutoNum type="arabicPeriod"/>
            </a:pPr>
            <a:r>
              <a:rPr lang="ru-RU" dirty="0" smtClean="0"/>
              <a:t>Верхний уровень стека </a:t>
            </a:r>
            <a:r>
              <a:rPr lang="en-US" b="1" dirty="0" smtClean="0"/>
              <a:t>TCP/IP</a:t>
            </a:r>
            <a:endParaRPr lang="ru-RU" b="1" dirty="0" smtClean="0"/>
          </a:p>
          <a:p>
            <a:pPr marL="514350" indent="-514350">
              <a:buAutoNum type="arabicPeriod"/>
            </a:pPr>
            <a:r>
              <a:rPr lang="ru-RU" dirty="0" smtClean="0"/>
              <a:t>Протокол пересылки файлов </a:t>
            </a:r>
            <a:r>
              <a:rPr lang="ru-RU" b="1" dirty="0" smtClean="0"/>
              <a:t>FTP</a:t>
            </a:r>
            <a:endParaRPr lang="ru-RU" dirty="0" smtClean="0"/>
          </a:p>
          <a:p>
            <a:pPr marL="514350" indent="-514350">
              <a:buAutoNum type="arabicPeriod"/>
            </a:pPr>
            <a:r>
              <a:rPr lang="ru-RU" dirty="0" smtClean="0"/>
              <a:t>Протокол </a:t>
            </a:r>
            <a:r>
              <a:rPr lang="ru-RU" b="1" dirty="0" err="1" smtClean="0"/>
              <a:t>telnet</a:t>
            </a:r>
            <a:endParaRPr lang="ru-RU" b="1" dirty="0" smtClean="0"/>
          </a:p>
          <a:p>
            <a:pPr marL="514350" indent="-514350">
              <a:buAutoNum type="arabicPeriod"/>
            </a:pPr>
            <a:r>
              <a:rPr lang="ru-RU" dirty="0" smtClean="0"/>
              <a:t>Протокол</a:t>
            </a:r>
            <a:r>
              <a:rPr lang="ru-RU" b="1" dirty="0" smtClean="0"/>
              <a:t> SNMP</a:t>
            </a:r>
          </a:p>
          <a:p>
            <a:pPr marL="514350" indent="-514350">
              <a:buAutoNum type="arabicPeriod"/>
            </a:pPr>
            <a:r>
              <a:rPr lang="ru-RU" dirty="0" smtClean="0"/>
              <a:t> Задачи в протоколе </a:t>
            </a:r>
            <a:r>
              <a:rPr lang="en-US" b="1" dirty="0" smtClean="0"/>
              <a:t>SNMP</a:t>
            </a:r>
          </a:p>
          <a:p>
            <a:pPr marL="514350" indent="-514350">
              <a:buAutoNum type="arabicPeriod"/>
            </a:pPr>
            <a:r>
              <a:rPr lang="en-US" dirty="0" smtClean="0"/>
              <a:t> </a:t>
            </a:r>
            <a:r>
              <a:rPr lang="ru-RU" dirty="0" smtClean="0"/>
              <a:t>Технология </a:t>
            </a:r>
            <a:r>
              <a:rPr lang="ru-RU" b="1" dirty="0" smtClean="0"/>
              <a:t>АТМ</a:t>
            </a:r>
          </a:p>
          <a:p>
            <a:pPr marL="514350" indent="-514350">
              <a:buAutoNum type="arabicPeriod"/>
            </a:pPr>
            <a:r>
              <a:rPr lang="ru-RU" dirty="0" smtClean="0"/>
              <a:t>Концепции </a:t>
            </a:r>
            <a:r>
              <a:rPr lang="ru-RU" b="1" dirty="0" smtClean="0"/>
              <a:t>АТМ </a:t>
            </a:r>
          </a:p>
          <a:p>
            <a:pPr marL="514350" indent="-514350">
              <a:buAutoNum type="arabicPeriod"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/>
          </a:bodyPr>
          <a:lstStyle/>
          <a:p>
            <a:pPr marL="514350" indent="-514350"/>
            <a:r>
              <a:rPr lang="ru-RU" sz="3200" b="1" dirty="0" smtClean="0"/>
              <a:t>Стандарт </a:t>
            </a:r>
            <a:r>
              <a:rPr lang="en-US" sz="3200" b="1" dirty="0" smtClean="0"/>
              <a:t>TCP/IP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980728"/>
            <a:ext cx="9144000" cy="5877272"/>
          </a:xfrm>
        </p:spPr>
        <p:txBody>
          <a:bodyPr>
            <a:noAutofit/>
          </a:bodyPr>
          <a:lstStyle/>
          <a:p>
            <a:r>
              <a:rPr lang="ru-RU" sz="1900" b="1" dirty="0" err="1" smtClean="0"/>
              <a:t>Transmission</a:t>
            </a:r>
            <a:r>
              <a:rPr lang="ru-RU" sz="1900" b="1" dirty="0" smtClean="0"/>
              <a:t> </a:t>
            </a:r>
            <a:r>
              <a:rPr lang="ru-RU" sz="1900" b="1" dirty="0" err="1" smtClean="0"/>
              <a:t>Control</a:t>
            </a:r>
            <a:r>
              <a:rPr lang="ru-RU" sz="1900" b="1" dirty="0" smtClean="0"/>
              <a:t> </a:t>
            </a:r>
            <a:r>
              <a:rPr lang="ru-RU" sz="1900" b="1" dirty="0" err="1" smtClean="0"/>
              <a:t>Protocol</a:t>
            </a:r>
            <a:r>
              <a:rPr lang="ru-RU" sz="1900" b="1" dirty="0" smtClean="0"/>
              <a:t>/</a:t>
            </a:r>
            <a:r>
              <a:rPr lang="ru-RU" sz="1900" b="1" dirty="0" err="1" smtClean="0"/>
              <a:t>Internet</a:t>
            </a:r>
            <a:r>
              <a:rPr lang="ru-RU" sz="1900" b="1" dirty="0" smtClean="0"/>
              <a:t> </a:t>
            </a:r>
            <a:r>
              <a:rPr lang="ru-RU" sz="1900" b="1" dirty="0" err="1" smtClean="0"/>
              <a:t>Protocol</a:t>
            </a:r>
            <a:r>
              <a:rPr lang="ru-RU" sz="1900" b="1" dirty="0" smtClean="0"/>
              <a:t> (TCP/IP) - это промышленный стандарт стека протоколов, разработанный для глобальных сетей. </a:t>
            </a:r>
          </a:p>
          <a:p>
            <a:r>
              <a:rPr lang="ru-RU" sz="1900" dirty="0" smtClean="0"/>
              <a:t>Стандарты TCP/IP опубликованы в серии документов, названных </a:t>
            </a:r>
            <a:r>
              <a:rPr lang="ru-RU" sz="1900" dirty="0" err="1" smtClean="0"/>
              <a:t>Request</a:t>
            </a:r>
            <a:r>
              <a:rPr lang="ru-RU" sz="1900" dirty="0" smtClean="0"/>
              <a:t> </a:t>
            </a:r>
            <a:r>
              <a:rPr lang="ru-RU" sz="1900" dirty="0" err="1" smtClean="0"/>
              <a:t>for</a:t>
            </a:r>
            <a:r>
              <a:rPr lang="ru-RU" sz="1900" dirty="0" smtClean="0"/>
              <a:t> </a:t>
            </a:r>
            <a:r>
              <a:rPr lang="ru-RU" sz="1900" dirty="0" err="1" smtClean="0"/>
              <a:t>Comment</a:t>
            </a:r>
            <a:r>
              <a:rPr lang="ru-RU" sz="1900" dirty="0" smtClean="0"/>
              <a:t> (RFC). Документы RFC описывают внутреннюю работу сети </a:t>
            </a:r>
            <a:r>
              <a:rPr lang="ru-RU" sz="1900" dirty="0" err="1" smtClean="0"/>
              <a:t>Internet</a:t>
            </a:r>
            <a:r>
              <a:rPr lang="ru-RU" sz="1900" dirty="0" smtClean="0"/>
              <a:t>. Некоторые RFC описывают сетевые сервисы или протоколы и их реализацию, в то время как другие обобщают условия применения. Стандарты TCP/IP всегда публикуются в виде документов RFC, но не все RFC определяют стандарты. </a:t>
            </a:r>
          </a:p>
          <a:p>
            <a:r>
              <a:rPr lang="ru-RU" sz="1900" dirty="0" smtClean="0"/>
              <a:t>Большой вклад в развитие стека TCP/IP внес университет Беркли, реализовав протоколы стека в своей версии ОС UNIX. Широкое распространение ОС UNIX привело и к широкому распространению протокола IP и других протоколов стека. </a:t>
            </a:r>
          </a:p>
          <a:p>
            <a:r>
              <a:rPr lang="ru-RU" sz="1900" dirty="0" smtClean="0"/>
              <a:t>На этом же стеке работает всемирная информационная сеть </a:t>
            </a:r>
            <a:r>
              <a:rPr lang="ru-RU" sz="1900" dirty="0" err="1" smtClean="0"/>
              <a:t>Internet</a:t>
            </a:r>
            <a:r>
              <a:rPr lang="ru-RU" sz="1900" dirty="0" smtClean="0"/>
              <a:t>, чье подразделение </a:t>
            </a:r>
            <a:r>
              <a:rPr lang="ru-RU" sz="1900" dirty="0" err="1" smtClean="0"/>
              <a:t>Internet</a:t>
            </a:r>
            <a:r>
              <a:rPr lang="ru-RU" sz="1900" dirty="0" smtClean="0"/>
              <a:t> </a:t>
            </a:r>
            <a:r>
              <a:rPr lang="ru-RU" sz="1900" dirty="0" err="1" smtClean="0"/>
              <a:t>Engineering</a:t>
            </a:r>
            <a:r>
              <a:rPr lang="ru-RU" sz="1900" dirty="0" smtClean="0"/>
              <a:t> </a:t>
            </a:r>
            <a:r>
              <a:rPr lang="ru-RU" sz="1900" dirty="0" err="1" smtClean="0"/>
              <a:t>Task</a:t>
            </a:r>
            <a:r>
              <a:rPr lang="ru-RU" sz="1900" dirty="0" smtClean="0"/>
              <a:t> </a:t>
            </a:r>
            <a:r>
              <a:rPr lang="ru-RU" sz="1900" dirty="0" err="1" smtClean="0"/>
              <a:t>Force</a:t>
            </a:r>
            <a:r>
              <a:rPr lang="ru-RU" sz="1900" dirty="0" smtClean="0"/>
              <a:t> (IETF) вносит основной вклад в совершенствование стандартов стека, публикуемых в форме спецификаций RFC. </a:t>
            </a:r>
          </a:p>
          <a:p>
            <a:r>
              <a:rPr lang="ru-RU" sz="1900" dirty="0" smtClean="0"/>
              <a:t>Все современные операционные системы поддерживают стек TCP/IP. </a:t>
            </a:r>
          </a:p>
          <a:p>
            <a:r>
              <a:rPr lang="ru-RU" sz="1900" dirty="0" smtClean="0"/>
              <a:t>Так как стек TCP/IP был разработан до появления модели взаимодействия открытых систем ISO/OSI, то, хотя он также имеет многоуровневую структуру, соответствие уровней стека TCP/IP уровням модели OSI достаточно условно. </a:t>
            </a:r>
          </a:p>
          <a:p>
            <a:pPr>
              <a:buNone/>
            </a:pPr>
            <a:endParaRPr lang="ru-RU" sz="19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3200" b="1" dirty="0" smtClean="0"/>
              <a:t>Свойства стека </a:t>
            </a:r>
            <a:r>
              <a:rPr lang="en-US" sz="3200" b="1" dirty="0" smtClean="0"/>
              <a:t>TCP/IP</a:t>
            </a:r>
            <a:br>
              <a:rPr lang="en-US" sz="3200" b="1" dirty="0" smtClean="0"/>
            </a:b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980728"/>
            <a:ext cx="9144000" cy="5877272"/>
          </a:xfrm>
        </p:spPr>
        <p:txBody>
          <a:bodyPr>
            <a:normAutofit fontScale="85000" lnSpcReduction="10000"/>
          </a:bodyPr>
          <a:lstStyle/>
          <a:p>
            <a:pPr lvl="0"/>
            <a:r>
              <a:rPr lang="ru-RU" dirty="0" smtClean="0"/>
              <a:t>1. Это наиболее завершенный стандартный стек сетевых протоколов, имеющий многолетнюю историю. </a:t>
            </a:r>
          </a:p>
          <a:p>
            <a:pPr lvl="0"/>
            <a:r>
              <a:rPr lang="ru-RU" dirty="0" smtClean="0"/>
              <a:t>2. Это метод получения доступа к сети </a:t>
            </a:r>
            <a:r>
              <a:rPr lang="ru-RU" dirty="0" err="1" smtClean="0"/>
              <a:t>Internet</a:t>
            </a:r>
            <a:r>
              <a:rPr lang="ru-RU" dirty="0" smtClean="0"/>
              <a:t>. </a:t>
            </a:r>
          </a:p>
          <a:p>
            <a:pPr lvl="0"/>
            <a:r>
              <a:rPr lang="ru-RU" dirty="0" smtClean="0"/>
              <a:t>3. Этот стек служит основой для создания </a:t>
            </a:r>
            <a:r>
              <a:rPr lang="ru-RU" dirty="0" err="1" smtClean="0"/>
              <a:t>intranet</a:t>
            </a:r>
            <a:r>
              <a:rPr lang="ru-RU" dirty="0" smtClean="0"/>
              <a:t>- корпоративной сети, использующей транспортные услуги </a:t>
            </a:r>
            <a:r>
              <a:rPr lang="ru-RU" dirty="0" err="1" smtClean="0"/>
              <a:t>Internet</a:t>
            </a:r>
            <a:r>
              <a:rPr lang="ru-RU" dirty="0" smtClean="0"/>
              <a:t> и гипертекстовую технологию WWW, разработанную в </a:t>
            </a:r>
            <a:r>
              <a:rPr lang="ru-RU" dirty="0" err="1" smtClean="0"/>
              <a:t>Internet</a:t>
            </a:r>
            <a:r>
              <a:rPr lang="ru-RU" dirty="0" smtClean="0"/>
              <a:t>. </a:t>
            </a:r>
          </a:p>
          <a:p>
            <a:pPr lvl="0"/>
            <a:r>
              <a:rPr lang="ru-RU" dirty="0" smtClean="0"/>
              <a:t>4. Все современные операционные системы поддерживают стек TCP/IP. </a:t>
            </a:r>
          </a:p>
          <a:p>
            <a:pPr lvl="0"/>
            <a:r>
              <a:rPr lang="ru-RU" dirty="0" smtClean="0"/>
              <a:t>5. гибкая технология для соединения разнородных систем как на уровне транспортных подсистем, так и на уровне прикладных сервисов. </a:t>
            </a:r>
          </a:p>
          <a:p>
            <a:pPr lvl="0"/>
            <a:r>
              <a:rPr lang="ru-RU" dirty="0" smtClean="0"/>
              <a:t>6. Это устойчивая масштабируемая межплатформенная среда для приложений клиент-сервер. 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Заголовок 1"/>
          <p:cNvSpPr>
            <a:spLocks noGrp="1"/>
          </p:cNvSpPr>
          <p:nvPr>
            <p:ph type="title" idx="4294967295"/>
          </p:nvPr>
        </p:nvSpPr>
        <p:spPr>
          <a:xfrm>
            <a:off x="457200" y="274638"/>
            <a:ext cx="8229600" cy="1477962"/>
          </a:xfrm>
        </p:spPr>
        <p:txBody>
          <a:bodyPr/>
          <a:lstStyle/>
          <a:p>
            <a:pPr eaLnBrk="1" hangingPunct="1"/>
            <a:r>
              <a:rPr lang="ru-RU" sz="3200" b="1" smtClean="0"/>
              <a:t>ЛИТЕРАТУРА</a:t>
            </a:r>
            <a:endParaRPr lang="ru-RU" sz="3200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4294967295"/>
          </p:nvPr>
        </p:nvSpPr>
        <p:spPr>
          <a:xfrm>
            <a:off x="152400" y="1447800"/>
            <a:ext cx="8839200" cy="5257800"/>
          </a:xfrm>
        </p:spPr>
        <p:txBody>
          <a:bodyPr>
            <a:normAutofit fontScale="92500" lnSpcReduction="20000"/>
          </a:bodyPr>
          <a:lstStyle/>
          <a:p>
            <a:pPr>
              <a:defRPr/>
            </a:pPr>
            <a:r>
              <a:rPr lang="ru-RU" dirty="0" smtClean="0"/>
              <a:t>1.</a:t>
            </a:r>
            <a:r>
              <a:rPr lang="ru-RU" b="1" dirty="0" smtClean="0"/>
              <a:t> </a:t>
            </a:r>
            <a:r>
              <a:rPr lang="ru-RU" dirty="0" smtClean="0"/>
              <a:t>Телекоммуникационные системы и сети: учеб. пособие для вузов и колледжей: в 3 т., Т.1.: Современные технологии/ Б. И. </a:t>
            </a:r>
            <a:r>
              <a:rPr lang="ru-RU" dirty="0" err="1" smtClean="0"/>
              <a:t>Крук</a:t>
            </a:r>
            <a:r>
              <a:rPr lang="ru-RU" dirty="0" smtClean="0"/>
              <a:t>, В. Н. </a:t>
            </a:r>
            <a:r>
              <a:rPr lang="ru-RU" dirty="0" err="1" smtClean="0"/>
              <a:t>Попантонопуло</a:t>
            </a:r>
            <a:r>
              <a:rPr lang="ru-RU" dirty="0" smtClean="0"/>
              <a:t>, В. П. Шувалов. - М. : Горячая линия - Телеком, 2005. - 647 с. : ил.</a:t>
            </a:r>
          </a:p>
          <a:p>
            <a:pPr>
              <a:defRPr/>
            </a:pPr>
            <a:r>
              <a:rPr lang="ru-RU" dirty="0" smtClean="0"/>
              <a:t>2. Проект концепции предоставления документальных услуг электросвязи. Министерство Российской Федерации по связи и информатизации 2002г.</a:t>
            </a:r>
          </a:p>
          <a:p>
            <a:pPr>
              <a:defRPr/>
            </a:pPr>
            <a:r>
              <a:rPr lang="ru-RU" dirty="0" smtClean="0"/>
              <a:t>3. Основы построения систем и сетей передачи информации: учеб. пособие для вузов/ В. В. </a:t>
            </a:r>
            <a:r>
              <a:rPr lang="ru-RU" dirty="0" err="1" smtClean="0"/>
              <a:t>Ломовицкий</a:t>
            </a:r>
            <a:r>
              <a:rPr lang="ru-RU" dirty="0" smtClean="0"/>
              <a:t>, А. И. Михайлов, К. В. </a:t>
            </a:r>
            <a:r>
              <a:rPr lang="ru-RU" dirty="0" err="1" smtClean="0"/>
              <a:t>Шестак</a:t>
            </a:r>
            <a:r>
              <a:rPr lang="ru-RU" dirty="0" smtClean="0"/>
              <a:t>/ - М. : Горячая линия – Телеком, 2005. - 382 с.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14202"/>
          </a:xfrm>
        </p:spPr>
        <p:txBody>
          <a:bodyPr>
            <a:normAutofit/>
          </a:bodyPr>
          <a:lstStyle/>
          <a:p>
            <a:r>
              <a:rPr lang="ru-RU" sz="3200" b="1" dirty="0" smtClean="0"/>
              <a:t/>
            </a:r>
            <a:br>
              <a:rPr lang="ru-RU" sz="3200" b="1" dirty="0" smtClean="0"/>
            </a:br>
            <a:r>
              <a:rPr lang="en-US" sz="3200" b="1" dirty="0" smtClean="0"/>
              <a:t>IV </a:t>
            </a:r>
            <a:r>
              <a:rPr lang="ru-RU" sz="3200" b="1" dirty="0" smtClean="0"/>
              <a:t>уровень стека </a:t>
            </a:r>
            <a:r>
              <a:rPr lang="en-US" sz="3200" b="1" dirty="0" smtClean="0"/>
              <a:t>TCP/IP</a:t>
            </a:r>
            <a:br>
              <a:rPr lang="en-US" sz="3200" b="1" dirty="0" smtClean="0"/>
            </a:b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204864"/>
            <a:ext cx="8229600" cy="3921299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	Самый нижний (</a:t>
            </a:r>
            <a:r>
              <a:rPr lang="ru-RU" b="1" i="1" dirty="0" smtClean="0"/>
              <a:t>уровень IV</a:t>
            </a:r>
            <a:r>
              <a:rPr lang="ru-RU" dirty="0" smtClean="0"/>
              <a:t>) соответствует физическому и канальному уровням модели OSI. Этот уровень в протоколах TCP/IP не регламентируется, но поддерживает все популярные стандарты физического и канального уровня.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514350" indent="-514350"/>
            <a:r>
              <a:rPr lang="en-US" sz="3200" b="1" dirty="0" smtClean="0"/>
              <a:t>III </a:t>
            </a:r>
            <a:r>
              <a:rPr lang="ru-RU" sz="3200" b="1" dirty="0" smtClean="0"/>
              <a:t>уровень стека </a:t>
            </a:r>
            <a:r>
              <a:rPr lang="en-US" sz="3200" b="1" dirty="0" smtClean="0"/>
              <a:t>TCP/IP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</p:spPr>
        <p:txBody>
          <a:bodyPr>
            <a:normAutofit fontScale="70000" lnSpcReduction="20000"/>
          </a:bodyPr>
          <a:lstStyle/>
          <a:p>
            <a:r>
              <a:rPr lang="ru-RU" b="1" i="1" dirty="0" smtClean="0"/>
              <a:t>Уровень III</a:t>
            </a:r>
            <a:r>
              <a:rPr lang="ru-RU" dirty="0" smtClean="0"/>
              <a:t> - это уровень межсетевого взаимодействия, который занимается передачей пакетов с использованием различных транспортных технологий локальных сетей, территориальных сетей, линий специальной связи и т. п. </a:t>
            </a:r>
          </a:p>
          <a:p>
            <a:r>
              <a:rPr lang="ru-RU" dirty="0" smtClean="0"/>
              <a:t>В качестве основного протокола сетевого уровня (в терминах модели OSI) в стеке используется протокол </a:t>
            </a:r>
            <a:r>
              <a:rPr lang="ru-RU" b="1" dirty="0" smtClean="0"/>
              <a:t>IP</a:t>
            </a:r>
            <a:r>
              <a:rPr lang="ru-RU" dirty="0" smtClean="0"/>
              <a:t>, который изначально проектировался как протокол передачи пакетов в составных сетях, состоящих из большого количества локальных сетей, объединенных как локальными, так и глобальными связями. Поэтому протокол IP хорошо работает в сетях со сложной топологией, рационально используя наличие в них подсистем и экономно расходуя пропускную способность низкоскоростных линий связи. Протокол IP является </a:t>
            </a:r>
            <a:r>
              <a:rPr lang="ru-RU" dirty="0" err="1" smtClean="0"/>
              <a:t>дейтаграммным</a:t>
            </a:r>
            <a:r>
              <a:rPr lang="ru-RU" dirty="0" smtClean="0"/>
              <a:t> протоколом, то есть он не гарантирует доставку пакетов до узла назначения, но старается это сделать. </a:t>
            </a:r>
          </a:p>
          <a:p>
            <a:r>
              <a:rPr lang="ru-RU" dirty="0" smtClean="0"/>
              <a:t>К уровню межсетевого взаимодействия относятся и все протоколы, связанные с составлением и модификацией таблиц маршрутизации.</a:t>
            </a:r>
            <a:endParaRPr lang="ru-RU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ru-RU" sz="3200" b="1" dirty="0" smtClean="0"/>
              <a:t/>
            </a:r>
            <a:br>
              <a:rPr lang="ru-RU" sz="3200" b="1" dirty="0" smtClean="0"/>
            </a:br>
            <a:r>
              <a:rPr lang="en-US" sz="3200" b="1" dirty="0" smtClean="0"/>
              <a:t>II </a:t>
            </a:r>
            <a:r>
              <a:rPr lang="ru-RU" sz="3200" b="1" dirty="0" smtClean="0"/>
              <a:t>уровень стека </a:t>
            </a:r>
            <a:r>
              <a:rPr lang="en-US" sz="3200" b="1" dirty="0" smtClean="0"/>
              <a:t>TCP/IP</a:t>
            </a:r>
            <a:br>
              <a:rPr lang="en-US" sz="3200" b="1" dirty="0" smtClean="0"/>
            </a:b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268760"/>
            <a:ext cx="9144000" cy="5589240"/>
          </a:xfrm>
        </p:spPr>
        <p:txBody>
          <a:bodyPr>
            <a:normAutofit fontScale="85000" lnSpcReduction="20000"/>
          </a:bodyPr>
          <a:lstStyle/>
          <a:p>
            <a:pPr algn="just">
              <a:buNone/>
            </a:pPr>
            <a:r>
              <a:rPr lang="ru-RU" dirty="0" smtClean="0"/>
              <a:t>	У</a:t>
            </a:r>
            <a:r>
              <a:rPr lang="ru-RU" b="1" i="1" dirty="0" smtClean="0"/>
              <a:t>ровень II</a:t>
            </a:r>
            <a:r>
              <a:rPr lang="ru-RU" dirty="0" smtClean="0"/>
              <a:t> называется основным. На этом уровне функционируют протокол управления передачей</a:t>
            </a:r>
            <a:r>
              <a:rPr lang="ru-RU" b="1" dirty="0" smtClean="0"/>
              <a:t> TCP</a:t>
            </a:r>
            <a:r>
              <a:rPr lang="ru-RU" dirty="0" smtClean="0"/>
              <a:t> (</a:t>
            </a:r>
            <a:r>
              <a:rPr lang="ru-RU" dirty="0" err="1" smtClean="0"/>
              <a:t>Transmission</a:t>
            </a:r>
            <a:r>
              <a:rPr lang="ru-RU" dirty="0" smtClean="0"/>
              <a:t> </a:t>
            </a:r>
            <a:r>
              <a:rPr lang="ru-RU" dirty="0" err="1" smtClean="0"/>
              <a:t>Control</a:t>
            </a:r>
            <a:r>
              <a:rPr lang="ru-RU" dirty="0" smtClean="0"/>
              <a:t> </a:t>
            </a:r>
            <a:r>
              <a:rPr lang="ru-RU" dirty="0" err="1" smtClean="0"/>
              <a:t>Protocol</a:t>
            </a:r>
            <a:r>
              <a:rPr lang="ru-RU" dirty="0" smtClean="0"/>
              <a:t>) и протокол дейтаграмм пользователя </a:t>
            </a:r>
            <a:r>
              <a:rPr lang="ru-RU" b="1" dirty="0" smtClean="0"/>
              <a:t>UDP </a:t>
            </a:r>
            <a:r>
              <a:rPr lang="ru-RU" dirty="0" smtClean="0"/>
              <a:t>(</a:t>
            </a:r>
            <a:r>
              <a:rPr lang="ru-RU" dirty="0" err="1" smtClean="0"/>
              <a:t>User</a:t>
            </a:r>
            <a:r>
              <a:rPr lang="ru-RU" dirty="0" smtClean="0"/>
              <a:t> </a:t>
            </a:r>
            <a:r>
              <a:rPr lang="ru-RU" dirty="0" err="1" smtClean="0"/>
              <a:t>Datagram</a:t>
            </a:r>
            <a:r>
              <a:rPr lang="ru-RU" dirty="0" smtClean="0"/>
              <a:t> </a:t>
            </a:r>
            <a:r>
              <a:rPr lang="ru-RU" dirty="0" err="1" smtClean="0"/>
              <a:t>Protocol</a:t>
            </a:r>
            <a:r>
              <a:rPr lang="ru-RU" dirty="0" smtClean="0"/>
              <a:t>). </a:t>
            </a:r>
            <a:r>
              <a:rPr lang="ru-RU" dirty="0"/>
              <a:t>Дейтаграмма — это пакет данных, содержащий свой адрес доставки и передаваемый через сеть с коммутацией пакетов независимо от других пакетов без разрыва логического соединения и квитирования. </a:t>
            </a:r>
            <a:r>
              <a:rPr lang="ru-RU" dirty="0" smtClean="0"/>
              <a:t>Протокол </a:t>
            </a:r>
            <a:r>
              <a:rPr lang="ru-RU" dirty="0" smtClean="0"/>
              <a:t>TCP обеспечивает надежную передачу сообщений между удаленными прикладными процессами за счет образования виртуальных соединений. Протокол UDP обеспечивает передачу прикладных пакетов </a:t>
            </a:r>
            <a:r>
              <a:rPr lang="ru-RU" dirty="0" err="1" smtClean="0"/>
              <a:t>дейтаграммным</a:t>
            </a:r>
            <a:r>
              <a:rPr lang="ru-RU" dirty="0" smtClean="0"/>
              <a:t> способом, как и IP, и выполняет только функции связующего звена между сетевым протоколом и многочисленными прикладными процессами. 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/>
          </a:bodyPr>
          <a:lstStyle/>
          <a:p>
            <a:pPr marL="514350" indent="-514350"/>
            <a:r>
              <a:rPr lang="ru-RU" sz="3600" b="1" dirty="0" smtClean="0"/>
              <a:t>Верхний уровень стека </a:t>
            </a:r>
            <a:r>
              <a:rPr lang="en-US" sz="3600" b="1" dirty="0" smtClean="0"/>
              <a:t>TCP/IP</a:t>
            </a:r>
            <a:endParaRPr lang="ru-RU" sz="3600" b="1" dirty="0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196752"/>
            <a:ext cx="9144000" cy="5661248"/>
          </a:xfrm>
        </p:spPr>
        <p:txBody>
          <a:bodyPr>
            <a:normAutofit lnSpcReduction="10000"/>
          </a:bodyPr>
          <a:lstStyle/>
          <a:p>
            <a:pPr algn="just">
              <a:buNone/>
            </a:pPr>
            <a:r>
              <a:rPr lang="ru-RU" dirty="0" smtClean="0"/>
              <a:t>	Верхний уровень (</a:t>
            </a:r>
            <a:r>
              <a:rPr lang="ru-RU" b="1" i="1" dirty="0" err="1" smtClean="0"/>
              <a:t>уровень</a:t>
            </a:r>
            <a:r>
              <a:rPr lang="ru-RU" b="1" i="1" dirty="0" smtClean="0"/>
              <a:t> I</a:t>
            </a:r>
            <a:r>
              <a:rPr lang="ru-RU" dirty="0" smtClean="0"/>
              <a:t>) называется прикладным. За долгие годы использования в сетях различных стран и организаций стек TCP/IP накопил большое количество протоколов и сервисов прикладного уровня. К ним относятся такие широко используемые протоколы, как протокол копирования файлов FTP, протокол эмуляции терминала </a:t>
            </a:r>
            <a:r>
              <a:rPr lang="ru-RU" dirty="0" err="1" smtClean="0"/>
              <a:t>telnet</a:t>
            </a:r>
            <a:r>
              <a:rPr lang="ru-RU" dirty="0" smtClean="0"/>
              <a:t>, почтовый протокол SMTP, используемый в электронной почте сети </a:t>
            </a:r>
            <a:r>
              <a:rPr lang="ru-RU" dirty="0" err="1" smtClean="0"/>
              <a:t>Internet</a:t>
            </a:r>
            <a:r>
              <a:rPr lang="ru-RU" dirty="0" smtClean="0"/>
              <a:t>, гипертекстовые сервисы доступа к удаленной информации, такие как WWW и многие другие. </a:t>
            </a:r>
            <a:endParaRPr lang="ru-RU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ru-RU" sz="3200" b="1" dirty="0" smtClean="0"/>
              <a:t/>
            </a:r>
            <a:br>
              <a:rPr lang="ru-RU" sz="3200" b="1" dirty="0" smtClean="0"/>
            </a:br>
            <a:r>
              <a:rPr lang="ru-RU" sz="4000" b="1" dirty="0" smtClean="0"/>
              <a:t>Протокол пересылки файлов FTP</a:t>
            </a:r>
            <a:br>
              <a:rPr lang="ru-RU" sz="4000" b="1" dirty="0" smtClean="0"/>
            </a:br>
            <a:endParaRPr lang="ru-RU" sz="40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124744"/>
            <a:ext cx="9144000" cy="5733256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	Протокол пересылки файлов </a:t>
            </a:r>
            <a:r>
              <a:rPr lang="ru-RU" b="1" dirty="0" smtClean="0"/>
              <a:t>FTP</a:t>
            </a:r>
            <a:r>
              <a:rPr lang="ru-RU" dirty="0" smtClean="0"/>
              <a:t> (</a:t>
            </a:r>
            <a:r>
              <a:rPr lang="ru-RU" dirty="0" err="1" smtClean="0"/>
              <a:t>File</a:t>
            </a:r>
            <a:r>
              <a:rPr lang="ru-RU" dirty="0" smtClean="0"/>
              <a:t> </a:t>
            </a:r>
            <a:r>
              <a:rPr lang="ru-RU" dirty="0" err="1" smtClean="0"/>
              <a:t>Transfer</a:t>
            </a:r>
            <a:r>
              <a:rPr lang="ru-RU" dirty="0" smtClean="0"/>
              <a:t> </a:t>
            </a:r>
            <a:r>
              <a:rPr lang="ru-RU" dirty="0" err="1" smtClean="0"/>
              <a:t>Protocol</a:t>
            </a:r>
            <a:r>
              <a:rPr lang="ru-RU" dirty="0" smtClean="0"/>
              <a:t>) реализует удаленный доступ к файлу. FTP выполняет аутентификацию пользователей. Прежде, чем получить доступ к файлу, в соответствии с протоколом пользователи должны сообщить свое имя и пароль. Для доступа к публичным каталогам FTP-архивов </a:t>
            </a:r>
            <a:r>
              <a:rPr lang="ru-RU" dirty="0" err="1" smtClean="0"/>
              <a:t>Internet</a:t>
            </a:r>
            <a:r>
              <a:rPr lang="ru-RU" dirty="0" smtClean="0"/>
              <a:t> парольная аутентификация не требуется. В стеке TCP/IP протокол FTP предлагает наиболее широкий набор услуг для работы с файлами, однако он является и самым сложным для программирования. 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/>
          </a:bodyPr>
          <a:lstStyle/>
          <a:p>
            <a:pPr marL="514350" indent="-514350"/>
            <a:r>
              <a:rPr lang="ru-RU" sz="3200" b="1" dirty="0" smtClean="0"/>
              <a:t>Протокол</a:t>
            </a:r>
            <a:r>
              <a:rPr lang="ru-RU" sz="3200" dirty="0" smtClean="0"/>
              <a:t> </a:t>
            </a:r>
            <a:r>
              <a:rPr lang="ru-RU" sz="3200" b="1" dirty="0" err="1" smtClean="0"/>
              <a:t>telnet</a:t>
            </a:r>
            <a:endParaRPr lang="ru-RU" sz="3200" b="1" dirty="0" smtClean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124744"/>
            <a:ext cx="9144000" cy="5733256"/>
          </a:xfrm>
        </p:spPr>
        <p:txBody>
          <a:bodyPr>
            <a:normAutofit fontScale="92500"/>
          </a:bodyPr>
          <a:lstStyle/>
          <a:p>
            <a:pPr algn="just">
              <a:buNone/>
            </a:pPr>
            <a:r>
              <a:rPr lang="ru-RU" dirty="0" smtClean="0"/>
              <a:t>	Протокол </a:t>
            </a:r>
            <a:r>
              <a:rPr lang="ru-RU" b="1" dirty="0" err="1" smtClean="0"/>
              <a:t>telnet</a:t>
            </a:r>
            <a:r>
              <a:rPr lang="ru-RU" dirty="0" smtClean="0"/>
              <a:t> обеспечивает передачу потока байтов между процессами, а также между процессом и терминалом. Наиболее часто этот протокол используется для эмуляции терминала удаленного компьютера. При использовании сервиса </a:t>
            </a:r>
            <a:r>
              <a:rPr lang="ru-RU" dirty="0" err="1" smtClean="0"/>
              <a:t>telnet</a:t>
            </a:r>
            <a:r>
              <a:rPr lang="ru-RU" dirty="0" smtClean="0"/>
              <a:t> пользователь фактически управляет удаленным компьютером так же, как и локальный пользователь, поэтому такой вид доступа требует хорошей защиты. Поэтому серверы </a:t>
            </a:r>
            <a:r>
              <a:rPr lang="ru-RU" dirty="0" err="1" smtClean="0"/>
              <a:t>telnet</a:t>
            </a:r>
            <a:r>
              <a:rPr lang="ru-RU" dirty="0" smtClean="0"/>
              <a:t> всегда используют как минимум аутентификацию по паролю, а иногда и более мощные средства защиты, например, систему </a:t>
            </a:r>
            <a:r>
              <a:rPr lang="ru-RU" dirty="0" err="1" smtClean="0"/>
              <a:t>Kerberos</a:t>
            </a:r>
            <a:r>
              <a:rPr lang="ru-RU" dirty="0" smtClean="0"/>
              <a:t>. 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 fontScale="90000"/>
          </a:bodyPr>
          <a:lstStyle/>
          <a:p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4000" b="1" dirty="0" smtClean="0"/>
              <a:t>Протокол SNMP</a:t>
            </a:r>
            <a:br>
              <a:rPr lang="ru-RU" sz="4000" b="1" dirty="0" smtClean="0"/>
            </a:br>
            <a:endParaRPr lang="ru-RU" sz="40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124744"/>
            <a:ext cx="9144000" cy="5733256"/>
          </a:xfrm>
        </p:spPr>
        <p:txBody>
          <a:bodyPr>
            <a:normAutofit lnSpcReduction="10000"/>
          </a:bodyPr>
          <a:lstStyle/>
          <a:p>
            <a:pPr algn="just">
              <a:buNone/>
            </a:pPr>
            <a:r>
              <a:rPr lang="ru-RU" dirty="0" smtClean="0"/>
              <a:t>	Протокол</a:t>
            </a:r>
            <a:r>
              <a:rPr lang="ru-RU" b="1" dirty="0" smtClean="0"/>
              <a:t> SNMP</a:t>
            </a:r>
            <a:r>
              <a:rPr lang="ru-RU" dirty="0" smtClean="0"/>
              <a:t> (</a:t>
            </a:r>
            <a:r>
              <a:rPr lang="ru-RU" dirty="0" err="1" smtClean="0"/>
              <a:t>Simple</a:t>
            </a:r>
            <a:r>
              <a:rPr lang="ru-RU" dirty="0" smtClean="0"/>
              <a:t> </a:t>
            </a:r>
            <a:r>
              <a:rPr lang="ru-RU" dirty="0" err="1" smtClean="0"/>
              <a:t>Network</a:t>
            </a:r>
            <a:r>
              <a:rPr lang="ru-RU" dirty="0" smtClean="0"/>
              <a:t> </a:t>
            </a:r>
            <a:r>
              <a:rPr lang="ru-RU" dirty="0" err="1" smtClean="0"/>
              <a:t>Management</a:t>
            </a:r>
            <a:r>
              <a:rPr lang="ru-RU" dirty="0" smtClean="0"/>
              <a:t> </a:t>
            </a:r>
            <a:r>
              <a:rPr lang="ru-RU" dirty="0" err="1" smtClean="0"/>
              <a:t>Protocol</a:t>
            </a:r>
            <a:r>
              <a:rPr lang="ru-RU" dirty="0" smtClean="0"/>
              <a:t>) используется для организации сетевого управления. Изначально протокол SNMP был разработан для удалённого контроля и управления </a:t>
            </a:r>
            <a:r>
              <a:rPr lang="ru-RU" dirty="0" err="1" smtClean="0"/>
              <a:t>маршрутизаторами</a:t>
            </a:r>
            <a:r>
              <a:rPr lang="ru-RU" dirty="0" smtClean="0"/>
              <a:t> </a:t>
            </a:r>
            <a:r>
              <a:rPr lang="ru-RU" dirty="0" err="1" smtClean="0"/>
              <a:t>Internet</a:t>
            </a:r>
            <a:r>
              <a:rPr lang="ru-RU" dirty="0" smtClean="0"/>
              <a:t>, которые традиционно часто называют также шлюзами. С ростом популярности протокол SNMP стали применять и для управления любым комму- </a:t>
            </a:r>
            <a:r>
              <a:rPr lang="ru-RU" dirty="0" err="1" smtClean="0"/>
              <a:t>никационным</a:t>
            </a:r>
            <a:r>
              <a:rPr lang="ru-RU" dirty="0" smtClean="0"/>
              <a:t> оборудованием – </a:t>
            </a:r>
            <a:r>
              <a:rPr lang="ru-RU" dirty="0" err="1" smtClean="0"/>
              <a:t>концентрато</a:t>
            </a:r>
            <a:r>
              <a:rPr lang="ru-RU" dirty="0" smtClean="0"/>
              <a:t>- рами, мостами, сетевыми адаптерами и т.д. и т.п. Проблема управления в протоколе SNMP разделяется на две задачи. 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/>
          </a:bodyPr>
          <a:lstStyle/>
          <a:p>
            <a:r>
              <a:rPr lang="ru-RU" sz="3600" b="1" dirty="0" smtClean="0"/>
              <a:t>Задачи в протоколе </a:t>
            </a:r>
            <a:r>
              <a:rPr lang="en-US" sz="3600" b="1" dirty="0" smtClean="0"/>
              <a:t>SNMP</a:t>
            </a:r>
            <a:endParaRPr lang="ru-RU" sz="36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124744"/>
            <a:ext cx="9144000" cy="5733256"/>
          </a:xfrm>
        </p:spPr>
        <p:txBody>
          <a:bodyPr>
            <a:normAutofit fontScale="77500" lnSpcReduction="20000"/>
          </a:bodyPr>
          <a:lstStyle/>
          <a:p>
            <a:pPr algn="just"/>
            <a:r>
              <a:rPr lang="ru-RU" b="1" dirty="0" smtClean="0"/>
              <a:t>Первая задача</a:t>
            </a:r>
            <a:r>
              <a:rPr lang="ru-RU" dirty="0" smtClean="0"/>
              <a:t> связана с передачей информации. Протоколы передачи управляющей информации определяют процедуру взаимодействия SNMP-агента, работающего в управляемом оборудовании, и SNMP-монитора, работающего на компьютере администратора, который часто называют также консолью управления. Протоколы передачи определяют форматы сообщений, которыми обмениваются агенты и монитор.</a:t>
            </a:r>
          </a:p>
          <a:p>
            <a:pPr algn="just"/>
            <a:r>
              <a:rPr lang="ru-RU" b="1" dirty="0" smtClean="0"/>
              <a:t>Вторая задача</a:t>
            </a:r>
            <a:r>
              <a:rPr lang="ru-RU" dirty="0" smtClean="0"/>
              <a:t> связана с контролируемыми переменными, характеризующими состояние управляемого устройства. Стандарты регламентируют, какие данные должны сохраняться и накапливаться в устройствах, имена этих данных и синтаксис этих имен. В стандарте SNMP определена спецификация информационной базы данных управления сетью. Эта спецификация, известная как база данных MIB (</a:t>
            </a:r>
            <a:r>
              <a:rPr lang="ru-RU" dirty="0" err="1" smtClean="0"/>
              <a:t>Management</a:t>
            </a:r>
            <a:r>
              <a:rPr lang="ru-RU" dirty="0" smtClean="0"/>
              <a:t> </a:t>
            </a:r>
            <a:r>
              <a:rPr lang="ru-RU" dirty="0" err="1" smtClean="0"/>
              <a:t>Information</a:t>
            </a:r>
            <a:r>
              <a:rPr lang="ru-RU" dirty="0" smtClean="0"/>
              <a:t> </a:t>
            </a:r>
            <a:r>
              <a:rPr lang="ru-RU" dirty="0" err="1" smtClean="0"/>
              <a:t>Base</a:t>
            </a:r>
            <a:r>
              <a:rPr lang="ru-RU" dirty="0" smtClean="0"/>
              <a:t>), определяет те элементы данных, которые управляемое устройство должно сохранять, и допустимые операции над ними.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06090"/>
          </a:xfrm>
        </p:spPr>
        <p:txBody>
          <a:bodyPr>
            <a:normAutofit/>
          </a:bodyPr>
          <a:lstStyle/>
          <a:p>
            <a:pPr marL="514350" indent="-514350"/>
            <a:r>
              <a:rPr lang="en-US" sz="3200" b="1" dirty="0" smtClean="0"/>
              <a:t> </a:t>
            </a:r>
            <a:r>
              <a:rPr lang="ru-RU" sz="3600" b="1" dirty="0" smtClean="0"/>
              <a:t>Технология АТМ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124744"/>
            <a:ext cx="9144000" cy="5733256"/>
          </a:xfrm>
        </p:spPr>
        <p:txBody>
          <a:bodyPr>
            <a:normAutofit fontScale="70000" lnSpcReduction="20000"/>
          </a:bodyPr>
          <a:lstStyle/>
          <a:p>
            <a:pPr algn="just"/>
            <a:r>
              <a:rPr lang="ru-RU" b="1" dirty="0" smtClean="0"/>
              <a:t>Для транспортировки, как данных, так и голоса на высоких скоростях была разработана технология АТМ. В сети ATM два узла находят друг друга по виртуальному идентификатору соединения, используемому вместо номеров канальных интервалов и циклов передачи. </a:t>
            </a:r>
          </a:p>
          <a:p>
            <a:pPr algn="just"/>
            <a:r>
              <a:rPr lang="ru-RU" dirty="0" smtClean="0"/>
              <a:t>	Технология </a:t>
            </a:r>
            <a:r>
              <a:rPr lang="ru-RU" dirty="0" smtClean="0">
                <a:hlinkClick r:id="rId2" tooltip="ATM"/>
              </a:rPr>
              <a:t>ATM</a:t>
            </a:r>
            <a:r>
              <a:rPr lang="ru-RU" dirty="0" smtClean="0"/>
              <a:t> предполагает </a:t>
            </a:r>
            <a:r>
              <a:rPr lang="ru-RU" dirty="0" smtClean="0">
                <a:hlinkClick r:id="rId3" tooltip="Межсетевое взаимодействие (страница отсутствует)"/>
              </a:rPr>
              <a:t>межсетевое взаимодействие</a:t>
            </a:r>
            <a:r>
              <a:rPr lang="ru-RU" dirty="0" smtClean="0"/>
              <a:t> на </a:t>
            </a:r>
            <a:r>
              <a:rPr lang="ru-RU" b="1" dirty="0" smtClean="0"/>
              <a:t>трёх уровнях</a:t>
            </a:r>
            <a:r>
              <a:rPr lang="ru-RU" dirty="0" smtClean="0"/>
              <a:t>: </a:t>
            </a:r>
            <a:r>
              <a:rPr lang="ru-RU" b="1" dirty="0" smtClean="0"/>
              <a:t>физическом уровне, уровне АТМ и уровне адаптации АТМ (уровень </a:t>
            </a:r>
            <a:r>
              <a:rPr lang="en-US" b="1" dirty="0" smtClean="0"/>
              <a:t>AAL</a:t>
            </a:r>
            <a:r>
              <a:rPr lang="ru-RU" b="1" dirty="0" smtClean="0"/>
              <a:t>). </a:t>
            </a:r>
            <a:r>
              <a:rPr lang="ru-RU" dirty="0" smtClean="0"/>
              <a:t>Эти уровни схожи по своим функциям со стеком протоколов </a:t>
            </a:r>
            <a:r>
              <a:rPr lang="ru-RU" dirty="0" smtClean="0">
                <a:hlinkClick r:id="rId4" tooltip="TCP/IP"/>
              </a:rPr>
              <a:t>TCP/IP</a:t>
            </a:r>
            <a:r>
              <a:rPr lang="ru-RU" dirty="0" smtClean="0"/>
              <a:t> или моделью </a:t>
            </a:r>
            <a:r>
              <a:rPr lang="ru-RU" dirty="0" smtClean="0">
                <a:hlinkClick r:id="rId5" tooltip="Open Systems Interconnection"/>
              </a:rPr>
              <a:t>OSI/ISO</a:t>
            </a:r>
            <a:r>
              <a:rPr lang="ru-RU" dirty="0" smtClean="0"/>
              <a:t>. Каждый из них имеет свою структуру.</a:t>
            </a:r>
          </a:p>
          <a:p>
            <a:pPr algn="just"/>
            <a:r>
              <a:rPr lang="ru-RU" dirty="0" smtClean="0"/>
              <a:t>Нижним уровнем является физический (PHY). Над физическим уровнем располагается уровень АТМ. На данном уровне присутствуют ячейки.</a:t>
            </a:r>
          </a:p>
          <a:p>
            <a:pPr algn="just"/>
            <a:r>
              <a:rPr lang="ru-RU" dirty="0" smtClean="0"/>
              <a:t>Над уровнем АТМ располагается уровень адаптации АТМ (ATM </a:t>
            </a:r>
            <a:r>
              <a:rPr lang="ru-RU" dirty="0" err="1" smtClean="0"/>
              <a:t>Adaptation</a:t>
            </a:r>
            <a:r>
              <a:rPr lang="ru-RU" dirty="0" smtClean="0"/>
              <a:t> </a:t>
            </a:r>
            <a:r>
              <a:rPr lang="ru-RU" dirty="0" err="1" smtClean="0"/>
              <a:t>Layer</a:t>
            </a:r>
            <a:r>
              <a:rPr lang="ru-RU" dirty="0" smtClean="0"/>
              <a:t> - AAL). Данный уровень реализуется в конечных системах и является прозрачным для сети АТМ. Под прозрачностью понимается то, что служебная информация уровня AAL располагается внутри 48 байт нагрузки ячейки и сеть не анализирует эту информацию. </a:t>
            </a:r>
          </a:p>
          <a:p>
            <a:pPr algn="just"/>
            <a:r>
              <a:rPr lang="ru-RU" dirty="0" smtClean="0"/>
              <a:t>Поскольку сеть АТМ должна осуществлять доставку информации различного типа, предусмотрено несколько различных уровней AAL. 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86210"/>
          </a:xfrm>
        </p:spPr>
        <p:txBody>
          <a:bodyPr>
            <a:normAutofit/>
          </a:bodyPr>
          <a:lstStyle/>
          <a:p>
            <a:r>
              <a:rPr lang="ru-RU" sz="3200" b="1" dirty="0" smtClean="0"/>
              <a:t>Концепции АТМ</a:t>
            </a: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2420888"/>
            <a:ext cx="8229600" cy="3705275"/>
          </a:xfrm>
        </p:spPr>
        <p:txBody>
          <a:bodyPr/>
          <a:lstStyle/>
          <a:p>
            <a:r>
              <a:rPr lang="ru-RU" b="1" dirty="0" smtClean="0"/>
              <a:t>В настоящее время используются три концепции АТМ:</a:t>
            </a:r>
            <a:endParaRPr lang="ru-RU" dirty="0" smtClean="0"/>
          </a:p>
          <a:p>
            <a:r>
              <a:rPr lang="ru-RU" dirty="0" smtClean="0"/>
              <a:t>- сети с трансляцией ячеек;</a:t>
            </a:r>
          </a:p>
          <a:p>
            <a:r>
              <a:rPr lang="ru-RU" dirty="0" smtClean="0"/>
              <a:t>- сети с установлением соединения;</a:t>
            </a:r>
          </a:p>
          <a:p>
            <a:r>
              <a:rPr lang="ru-RU" dirty="0" smtClean="0"/>
              <a:t>- коммутируемые сети.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b="1" u="sng" dirty="0" smtClean="0"/>
              <a:t>1-й вопрос</a:t>
            </a:r>
            <a:r>
              <a:rPr lang="ru-RU" sz="3200" b="1" dirty="0" smtClean="0"/>
              <a:t>: Эталонная модель взаимодействия открытых систем ISO/OSI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</p:spPr>
        <p:txBody>
          <a:bodyPr>
            <a:normAutofit fontScale="77500" lnSpcReduction="20000"/>
          </a:bodyPr>
          <a:lstStyle/>
          <a:p>
            <a:pPr marL="514350" indent="-514350">
              <a:buAutoNum type="arabicPeriod"/>
            </a:pPr>
            <a:r>
              <a:rPr lang="ru-RU" dirty="0" smtClean="0"/>
              <a:t>Понятие ЭМВОС</a:t>
            </a:r>
          </a:p>
          <a:p>
            <a:pPr marL="514350" indent="-514350">
              <a:buAutoNum type="arabicPeriod"/>
            </a:pPr>
            <a:r>
              <a:rPr lang="ru-RU" dirty="0" smtClean="0"/>
              <a:t>Архитектура открытых систем</a:t>
            </a:r>
          </a:p>
          <a:p>
            <a:pPr marL="514350" indent="-514350">
              <a:buAutoNum type="arabicPeriod"/>
            </a:pPr>
            <a:r>
              <a:rPr lang="ru-RU" dirty="0" smtClean="0"/>
              <a:t>Понятие протокола и межуровневого интерфейса</a:t>
            </a:r>
          </a:p>
          <a:p>
            <a:pPr marL="514350" indent="-514350">
              <a:buAutoNum type="arabicPeriod"/>
            </a:pPr>
            <a:r>
              <a:rPr lang="ru-RU" dirty="0" smtClean="0"/>
              <a:t>Эталонная модель OSI</a:t>
            </a:r>
          </a:p>
          <a:p>
            <a:pPr marL="514350" indent="-514350">
              <a:buAutoNum type="arabicPeriod"/>
            </a:pPr>
            <a:r>
              <a:rPr lang="ru-RU" dirty="0" smtClean="0"/>
              <a:t>Уровни ЭМВОС (рисунок)</a:t>
            </a:r>
          </a:p>
          <a:p>
            <a:pPr marL="514350" indent="-514350">
              <a:buAutoNum type="arabicPeriod"/>
            </a:pPr>
            <a:r>
              <a:rPr lang="ru-RU" dirty="0" smtClean="0"/>
              <a:t>Физический уровень</a:t>
            </a:r>
          </a:p>
          <a:p>
            <a:pPr marL="514350" indent="-514350">
              <a:buAutoNum type="arabicPeriod"/>
            </a:pPr>
            <a:r>
              <a:rPr lang="ru-RU" dirty="0" smtClean="0"/>
              <a:t>Канальный уровень</a:t>
            </a:r>
          </a:p>
          <a:p>
            <a:pPr marL="514350" indent="-514350">
              <a:buAutoNum type="arabicPeriod"/>
            </a:pPr>
            <a:r>
              <a:rPr lang="ru-RU" dirty="0" smtClean="0"/>
              <a:t>Сетевой уровень</a:t>
            </a:r>
          </a:p>
          <a:p>
            <a:pPr marL="514350" indent="-514350">
              <a:buAutoNum type="arabicPeriod"/>
            </a:pPr>
            <a:r>
              <a:rPr lang="ru-RU" dirty="0" smtClean="0"/>
              <a:t>Транспортный уровень</a:t>
            </a:r>
          </a:p>
          <a:p>
            <a:pPr marL="514350" indent="-514350">
              <a:buAutoNum type="arabicPeriod"/>
            </a:pPr>
            <a:r>
              <a:rPr lang="ru-RU" dirty="0" smtClean="0"/>
              <a:t>Сеансовый уровень</a:t>
            </a:r>
          </a:p>
          <a:p>
            <a:pPr marL="514350" indent="-514350">
              <a:buAutoNum type="arabicPeriod"/>
            </a:pPr>
            <a:r>
              <a:rPr lang="ru-RU" dirty="0" smtClean="0"/>
              <a:t>Уровень представления </a:t>
            </a:r>
          </a:p>
          <a:p>
            <a:pPr marL="514350" indent="-514350">
              <a:buAutoNum type="arabicPeriod"/>
            </a:pPr>
            <a:r>
              <a:rPr lang="ru-RU" dirty="0" smtClean="0"/>
              <a:t>Прикладной уровень</a:t>
            </a:r>
          </a:p>
          <a:p>
            <a:pPr marL="514350" indent="-514350">
              <a:buAutoNum type="arabicPeriod"/>
            </a:pPr>
            <a:r>
              <a:rPr lang="ru-RU" dirty="0" smtClean="0"/>
              <a:t>Протоколы  </a:t>
            </a:r>
            <a:r>
              <a:rPr lang="en-US" dirty="0" smtClean="0"/>
              <a:t>IEEE 802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/>
          </a:bodyPr>
          <a:lstStyle/>
          <a:p>
            <a:r>
              <a:rPr lang="ru-RU" sz="3200" b="1" dirty="0" smtClean="0"/>
              <a:t>Сети с трансляцией ячеек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980728"/>
            <a:ext cx="9144000" cy="5877272"/>
          </a:xfrm>
        </p:spPr>
        <p:txBody>
          <a:bodyPr>
            <a:normAutofit fontScale="70000" lnSpcReduction="20000"/>
          </a:bodyPr>
          <a:lstStyle/>
          <a:p>
            <a:pPr algn="just"/>
            <a:r>
              <a:rPr lang="ru-RU" b="1" dirty="0" smtClean="0"/>
              <a:t>Идея сети с трансляцией ячеек проста: данные передаются по сети небольшими пакетами фиксированного размера, называемыми ячейками (</a:t>
            </a:r>
            <a:r>
              <a:rPr lang="ru-RU" b="1" dirty="0" err="1" smtClean="0"/>
              <a:t>cells</a:t>
            </a:r>
            <a:r>
              <a:rPr lang="ru-RU" b="1" dirty="0" smtClean="0"/>
              <a:t>). </a:t>
            </a:r>
            <a:r>
              <a:rPr lang="ru-RU" dirty="0" smtClean="0"/>
              <a:t>В сети </a:t>
            </a:r>
            <a:r>
              <a:rPr lang="ru-RU" dirty="0" err="1" smtClean="0"/>
              <a:t>Ethernet</a:t>
            </a:r>
            <a:r>
              <a:rPr lang="ru-RU" dirty="0" smtClean="0"/>
              <a:t> передача данных осуществляется большими пакетами переменной длины, которые называют кадрами (</a:t>
            </a:r>
            <a:r>
              <a:rPr lang="ru-RU" dirty="0" err="1" smtClean="0"/>
              <a:t>frames</a:t>
            </a:r>
            <a:r>
              <a:rPr lang="ru-RU" dirty="0" smtClean="0"/>
              <a:t>). Ячейки имеют два важных преимущества перед кадрами. Во-первых, поскольку кадры имеют переменную длину, каждый поступающий кадр должен буферизоваться (т.е. сохраняться в памяти), что гарантирует его целостность до начала передачи. Поскольку ячейки всегда имеют одну и ту же длину, они требуют меньшей буферизации. Во-вторых, все ячейки имеют одинаковую длину, поэтому они предсказуемы: их заголовки всегда на­ходятся на одном и том же месте. В результате коммутатор автоматически обнаруживает заголовки ячеек и их обработка происходит быстрее.</a:t>
            </a:r>
          </a:p>
          <a:p>
            <a:pPr algn="just"/>
            <a:r>
              <a:rPr lang="ru-RU" b="1" dirty="0" smtClean="0"/>
              <a:t>В сети с трансляцией ячеек размер каждой из них должен быть достаточно мал, чтобы сократить время </a:t>
            </a:r>
            <a:r>
              <a:rPr lang="ru-RU" dirty="0" smtClean="0"/>
              <a:t>ожидания, но достаточно велик, чтобы минимизировать издержки. Время ожидания (</a:t>
            </a:r>
            <a:r>
              <a:rPr lang="ru-RU" dirty="0" err="1" smtClean="0"/>
              <a:t>latency</a:t>
            </a:r>
            <a:r>
              <a:rPr lang="ru-RU" dirty="0" smtClean="0"/>
              <a:t>) - это интервал между тем моментом, когда устройство запросило до­ступ к среде передачи (кабелю), и тем, когда оно получило этот доступ. Сеть, по которой передается восприимчивый к задержкам трафик (например, звук или видео), должна обеспечивать минимальное время ожидания.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Autofit/>
          </a:bodyPr>
          <a:lstStyle/>
          <a:p>
            <a:r>
              <a:rPr lang="ru-RU" sz="3600" b="1" dirty="0" smtClean="0"/>
              <a:t>Проблема сети с трансляцией ячеек</a:t>
            </a:r>
            <a:endParaRPr lang="ru-RU" sz="36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052736"/>
            <a:ext cx="9144000" cy="5805264"/>
          </a:xfrm>
        </p:spPr>
        <p:txBody>
          <a:bodyPr>
            <a:normAutofit fontScale="55000" lnSpcReduction="20000"/>
          </a:bodyPr>
          <a:lstStyle/>
          <a:p>
            <a:pPr algn="just"/>
            <a:r>
              <a:rPr lang="ru-RU" sz="3500" dirty="0" smtClean="0"/>
              <a:t>Любое устройство, подключенное к сети ATM (рабочая станция, сервер, </a:t>
            </a:r>
            <a:r>
              <a:rPr lang="ru-RU" sz="3500" dirty="0" err="1" smtClean="0"/>
              <a:t>маршрутизатор</a:t>
            </a:r>
            <a:r>
              <a:rPr lang="ru-RU" sz="3500" dirty="0" smtClean="0"/>
              <a:t> или мост), имеет прямой монопольный доступ к коммутатору. Поскольку каждое из них имеет доступ к собственному порту коммутатора, устройства могут посылать коммутатору ячейки одновременно. Время ожидания становится проблемой в том случае, когда несколько потоков трафика достигают коммутатора в один и тот же момент. Чтобы уменьшить время ожидания в коммутаторе, размер ячейки должен быть достаточно маленьким; тогда время, которое занимает передача ячейки, будет незначительно влиять на ячейки, ожидающие передачи.</a:t>
            </a:r>
          </a:p>
          <a:p>
            <a:pPr algn="just"/>
            <a:r>
              <a:rPr lang="ru-RU" sz="3500" dirty="0" smtClean="0"/>
              <a:t>Уменьшение размера ячейки сокращает время ожидания, но, с другой стороны, чем меньше ячейка, тем большая ее часть приходится на "издержки" (то есть на служебную информацию, содержащуюся в заголовке ячейки), а соответственно, тем меньшая часть отводит­ся реальным передаваемым данным. Если размер ячейки слишком мал, часть полосы про­пускания занимается впустую и передача ячеек происходит длительное время, даже если время ожидания мало.</a:t>
            </a:r>
          </a:p>
          <a:p>
            <a:pPr algn="just"/>
            <a:r>
              <a:rPr lang="ru-RU" sz="3500" dirty="0" smtClean="0"/>
              <a:t>Производителям средств телефонии нужен был небольшой размер ячейки, поскольку голос обычно передается маленькими фрагментами и уменьшение времени ожидания гарантировало бы своевременную доставку этих фрагментов. Производители средств передачи данных, наоборот, требовали увеличить размер ячейки, поскольку файлы данных часто бывают большими и более чувствительны к издержкам трафика, нежели ко времени ожидания. В конце концов, эти две фракции договорились о размере ячейки, равном 53 байтам, из которых 48 байт отводится данным и 5 байт - заголовку ячейки.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/>
          </a:bodyPr>
          <a:lstStyle/>
          <a:p>
            <a:r>
              <a:rPr lang="ru-RU" sz="3200" b="1" dirty="0" smtClean="0"/>
              <a:t>Сети с установлением соединения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980728"/>
            <a:ext cx="9144000" cy="5877272"/>
          </a:xfrm>
        </p:spPr>
        <p:txBody>
          <a:bodyPr>
            <a:normAutofit fontScale="47500" lnSpcReduction="20000"/>
          </a:bodyPr>
          <a:lstStyle/>
          <a:p>
            <a:pPr algn="just"/>
            <a:r>
              <a:rPr lang="ru-RU" sz="3600" dirty="0" smtClean="0"/>
              <a:t>Для передачи пакетов по сетям ATM от источника к месту назначения источник должен сначала установить соединение с получателем. Установление соединения перед передачей пакетов очень напоминает то, как осуществляется телефонный звонок: сначала вы набираете номер, телефон абонента звонит, и кто-то снимает трубку - только после этого вы можете начать говорить.</a:t>
            </a:r>
          </a:p>
          <a:p>
            <a:pPr algn="just"/>
            <a:r>
              <a:rPr lang="ru-RU" sz="3600" dirty="0" smtClean="0"/>
              <a:t>При использовании других технологий передачи данных, таких как </a:t>
            </a:r>
            <a:r>
              <a:rPr lang="ru-RU" sz="3600" dirty="0" err="1" smtClean="0"/>
              <a:t>Ethernet</a:t>
            </a:r>
            <a:r>
              <a:rPr lang="ru-RU" sz="3600" dirty="0" smtClean="0"/>
              <a:t> и </a:t>
            </a:r>
            <a:r>
              <a:rPr lang="ru-RU" sz="3600" dirty="0" err="1" smtClean="0"/>
              <a:t>Token</a:t>
            </a:r>
            <a:r>
              <a:rPr lang="ru-RU" sz="3600" dirty="0" smtClean="0"/>
              <a:t> </a:t>
            </a:r>
            <a:r>
              <a:rPr lang="ru-RU" sz="3600" dirty="0" err="1" smtClean="0"/>
              <a:t>Ring</a:t>
            </a:r>
            <a:r>
              <a:rPr lang="ru-RU" sz="3600" dirty="0" smtClean="0"/>
              <a:t>, соединение между источником и получателем не устанавливается - пакеты с соответствующей адресной информацией просто помещаются в среду передачи, а концентраторы, коммутаторы или </a:t>
            </a:r>
            <a:r>
              <a:rPr lang="ru-RU" sz="3600" dirty="0" err="1" smtClean="0"/>
              <a:t>маршрутизаторы</a:t>
            </a:r>
            <a:r>
              <a:rPr lang="ru-RU" sz="3600" dirty="0" smtClean="0"/>
              <a:t> находят получателя и доставляют ему пакеты.</a:t>
            </a:r>
          </a:p>
          <a:p>
            <a:pPr algn="just"/>
            <a:r>
              <a:rPr lang="ru-RU" sz="3600" dirty="0" smtClean="0"/>
              <a:t>Сети с установлением соединения имеют один недостаток - устройства не могут просто передавать пакеты, они обязательно должны сначала установить соединение. Однако такие сети имеют и ряд преимуществ. Поскольку коммутаторы могут резервировать для конкретного соединения полосу пропускания, сети с установлением соединения гарантируют данному соединению определенную часть полосы пропускания. Сети без установле­ния соединения, в которых устройства просто передают пакеты по мере их получения, не могут гарантировать полосу пропускания.</a:t>
            </a:r>
          </a:p>
          <a:p>
            <a:pPr algn="just"/>
            <a:r>
              <a:rPr lang="ru-RU" sz="3600" dirty="0" smtClean="0"/>
              <a:t>Сети с установлением соединения также могут гарантировать определенное качество сервиса (</a:t>
            </a:r>
            <a:r>
              <a:rPr lang="ru-RU" sz="3600" dirty="0" err="1" smtClean="0"/>
              <a:t>Quality</a:t>
            </a:r>
            <a:r>
              <a:rPr lang="ru-RU" sz="3600" dirty="0" smtClean="0"/>
              <a:t> </a:t>
            </a:r>
            <a:r>
              <a:rPr lang="ru-RU" sz="3600" dirty="0" err="1" smtClean="0"/>
              <a:t>of</a:t>
            </a:r>
            <a:r>
              <a:rPr lang="ru-RU" sz="3600" dirty="0" smtClean="0"/>
              <a:t> </a:t>
            </a:r>
            <a:r>
              <a:rPr lang="ru-RU" sz="3600" dirty="0" err="1" smtClean="0"/>
              <a:t>Service</a:t>
            </a:r>
            <a:r>
              <a:rPr lang="ru-RU" sz="3600" dirty="0" smtClean="0"/>
              <a:t> - </a:t>
            </a:r>
            <a:r>
              <a:rPr lang="ru-RU" sz="3600" dirty="0" err="1" smtClean="0"/>
              <a:t>QoS</a:t>
            </a:r>
            <a:r>
              <a:rPr lang="ru-RU" sz="3600" dirty="0" smtClean="0"/>
              <a:t>), т.е. некоторый уровень сервиса, который сеть может обеспечить. </a:t>
            </a:r>
            <a:r>
              <a:rPr lang="ru-RU" sz="3600" dirty="0" err="1" smtClean="0"/>
              <a:t>QoS</a:t>
            </a:r>
            <a:r>
              <a:rPr lang="ru-RU" sz="3600" dirty="0" smtClean="0"/>
              <a:t> включает в себя такие факторы, как допустимое количество потерянных пакетов и допустимое изменение промежутка между ячейками. В результате сети с установлением соединения могут использоваться для передачи различных видов трафика - звука, видео и данных - через одни и те же коммутаторы. Кроме того, сети с установлением соединения могут лучше управлять сетевым трафиком и предотвращать перегрузку сети ("заторы"), поскольку коммутаторы могут просто сбрасывать те соединения, которые они не способны поддерживать.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ru-RU" sz="3200" b="1" dirty="0" smtClean="0"/>
              <a:t/>
            </a:r>
            <a:br>
              <a:rPr lang="ru-RU" sz="3200" b="1" dirty="0" smtClean="0"/>
            </a:br>
            <a:r>
              <a:rPr lang="ru-RU" sz="3200" b="1" dirty="0" smtClean="0"/>
              <a:t>Коммутируемые сети</a:t>
            </a:r>
            <a:r>
              <a:rPr lang="ru-RU" sz="3200" dirty="0" smtClean="0"/>
              <a:t/>
            </a:r>
            <a:br>
              <a:rPr lang="ru-RU" sz="3200" dirty="0" smtClean="0"/>
            </a:br>
            <a:endParaRPr lang="ru-RU" sz="3200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980728"/>
            <a:ext cx="9144000" cy="5877272"/>
          </a:xfrm>
        </p:spPr>
        <p:txBody>
          <a:bodyPr>
            <a:normAutofit fontScale="55000" lnSpcReduction="20000"/>
          </a:bodyPr>
          <a:lstStyle/>
          <a:p>
            <a:pPr algn="just"/>
            <a:r>
              <a:rPr lang="ru-RU" dirty="0" smtClean="0"/>
              <a:t>В сети ATM все устройства, такие как рабочие станции, серверы, </a:t>
            </a:r>
            <a:r>
              <a:rPr lang="ru-RU" dirty="0" err="1" smtClean="0"/>
              <a:t>маршрутизаторы</a:t>
            </a:r>
            <a:r>
              <a:rPr lang="ru-RU" dirty="0" smtClean="0"/>
              <a:t> и мосты, подсоединены непосредственно к коммутатору. Когда одно устройство запрашивает соединение с другим, коммутаторы, к которым они подключены, устанавливают соединение. При установлении соединения коммутаторы определяют оптимальный маршрут для передачи данных - традиционно эта функция выполняется </a:t>
            </a:r>
            <a:r>
              <a:rPr lang="ru-RU" dirty="0" err="1" smtClean="0"/>
              <a:t>маршрутизаторами</a:t>
            </a:r>
            <a:r>
              <a:rPr lang="ru-RU" dirty="0" smtClean="0"/>
              <a:t>.</a:t>
            </a:r>
          </a:p>
          <a:p>
            <a:pPr algn="just"/>
            <a:r>
              <a:rPr lang="ru-RU" dirty="0" smtClean="0"/>
              <a:t>Когда соединение установлено, коммутаторы начинают функционировать как мосты, просто пересылая пакеты. Однако такие коммутаторы отличаются от мостов одним важным аспектом: если мосты отправляют пакеты по всем достижимым адресам, то коммутаторы пересылают ячейки только следующе­му узлу заранее выбранного маршрута.</a:t>
            </a:r>
          </a:p>
          <a:p>
            <a:pPr algn="just"/>
            <a:r>
              <a:rPr lang="ru-RU" dirty="0" smtClean="0"/>
              <a:t>Коммутация в сети </a:t>
            </a:r>
            <a:r>
              <a:rPr lang="ru-RU" dirty="0" err="1" smtClean="0"/>
              <a:t>Ethernet</a:t>
            </a:r>
            <a:r>
              <a:rPr lang="ru-RU" dirty="0" smtClean="0"/>
              <a:t> может быть сконфигурирована таким образом, что все рабочие станции окажутся подключенными непосредственно к коммутатору. В такой конфигурации коммутация в </a:t>
            </a:r>
            <a:r>
              <a:rPr lang="ru-RU" dirty="0" err="1" smtClean="0"/>
              <a:t>Ethernet</a:t>
            </a:r>
            <a:r>
              <a:rPr lang="ru-RU" dirty="0" smtClean="0"/>
              <a:t> похожа на коммутацию в сети ATM: каждое устройство осуществляет прямой монопольный доступ к порту коммутатора, который не является устройством совместного доступа.</a:t>
            </a:r>
          </a:p>
          <a:p>
            <a:pPr algn="just"/>
            <a:r>
              <a:rPr lang="ru-RU" dirty="0" smtClean="0"/>
              <a:t>Однако коммутация ATM имеет ряд важных отличий от коммутации </a:t>
            </a:r>
            <a:r>
              <a:rPr lang="ru-RU" dirty="0" err="1" smtClean="0"/>
              <a:t>Ethernet</a:t>
            </a:r>
            <a:r>
              <a:rPr lang="ru-RU" dirty="0" smtClean="0"/>
              <a:t>. Поскольку каждому устройству ATM предоставляется непосредственный монопольный доступ к порту коммутатора, то нет необходимости в сложных схемах арбитража для определения того, какое из этих устройств имеет доступ к коммутатору. В противоположность этому, рабочие станции, соединенные с коммутатором </a:t>
            </a:r>
            <a:r>
              <a:rPr lang="ru-RU" dirty="0" err="1" smtClean="0"/>
              <a:t>Ethernet</a:t>
            </a:r>
            <a:r>
              <a:rPr lang="ru-RU" dirty="0" smtClean="0"/>
              <a:t>, должны участвовать в схемах арбитража даже несмотря на их непосредственный монопольный доступ к порту коммутатора. Сетевые интерфейсные платы </a:t>
            </a:r>
            <a:r>
              <a:rPr lang="ru-RU" dirty="0" err="1" smtClean="0"/>
              <a:t>Ethernet</a:t>
            </a:r>
            <a:r>
              <a:rPr lang="ru-RU" dirty="0" smtClean="0"/>
              <a:t> рассчитаны на использование арбитражного протокола для определения того, имеет ли рабочая станция доступ к устройству.</a:t>
            </a:r>
          </a:p>
          <a:p>
            <a:pPr algn="just"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/>
          </a:bodyPr>
          <a:lstStyle/>
          <a:p>
            <a:r>
              <a:rPr lang="ru-RU" sz="3200" b="1" dirty="0" smtClean="0"/>
              <a:t>Особенности </a:t>
            </a:r>
            <a:r>
              <a:rPr lang="ru-RU" sz="3200" b="1" dirty="0" err="1" smtClean="0"/>
              <a:t>АТМ-коммутации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980728"/>
            <a:ext cx="9144000" cy="5877272"/>
          </a:xfrm>
        </p:spPr>
        <p:txBody>
          <a:bodyPr>
            <a:normAutofit fontScale="85000" lnSpcReduction="20000"/>
          </a:bodyPr>
          <a:lstStyle/>
          <a:p>
            <a:pPr algn="just">
              <a:buNone/>
            </a:pPr>
            <a:r>
              <a:rPr lang="ru-RU" dirty="0" smtClean="0"/>
              <a:t>	ATM-коммутация  отличается от коммутации </a:t>
            </a:r>
            <a:r>
              <a:rPr lang="ru-RU" dirty="0" err="1" smtClean="0"/>
              <a:t>Ethernet</a:t>
            </a:r>
            <a:r>
              <a:rPr lang="ru-RU" dirty="0" smtClean="0"/>
              <a:t> тем, что коммутаторы ATM устанавливают соединение между отправителем и получателем, а коммутаторы </a:t>
            </a:r>
            <a:r>
              <a:rPr lang="ru-RU" dirty="0" err="1" smtClean="0"/>
              <a:t>Ethernet</a:t>
            </a:r>
            <a:r>
              <a:rPr lang="ru-RU" dirty="0" smtClean="0"/>
              <a:t> - нет. Кроме того, коммутаторы ATM обычно являются </a:t>
            </a:r>
            <a:r>
              <a:rPr lang="ru-RU" dirty="0" err="1" smtClean="0"/>
              <a:t>неблокирующими</a:t>
            </a:r>
            <a:r>
              <a:rPr lang="ru-RU" dirty="0" smtClean="0"/>
              <a:t>; это означает, что они минимизируют "заторы", передавая ячейки немедленно после их получения. Чтобы получить возможность немедленной пересылки всех поступающих ячеек, </a:t>
            </a:r>
            <a:r>
              <a:rPr lang="ru-RU" dirty="0" err="1" smtClean="0"/>
              <a:t>неблокирующий</a:t>
            </a:r>
            <a:r>
              <a:rPr lang="ru-RU" dirty="0" smtClean="0"/>
              <a:t> коммутатор должен быть оснащен чрезвычайно быстрым механизмом коммутации и иметь достаточно большую пропускную способность выходных портов. Теоретически если у коммутатора есть 10 входных портов на 10 Мбит/с, у него должен также быть один выходной порт на 100 Мбит/с. На практике выходной порт может иметь немного меньшую пропускную способность, не утрачивая при этом способности немедленной пересылки всех поступающих ячеек.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720080"/>
          </a:xfrm>
        </p:spPr>
        <p:txBody>
          <a:bodyPr>
            <a:normAutofit fontScale="90000"/>
          </a:bodyPr>
          <a:lstStyle/>
          <a:p>
            <a:r>
              <a:rPr lang="ru-RU" sz="3200" dirty="0" smtClean="0"/>
              <a:t/>
            </a:r>
            <a:br>
              <a:rPr lang="ru-RU" sz="3200" dirty="0" smtClean="0"/>
            </a:br>
            <a:r>
              <a:rPr lang="ru-RU" sz="3200" b="1" dirty="0" smtClean="0"/>
              <a:t>Понятие ЭМВОС</a:t>
            </a:r>
            <a:br>
              <a:rPr lang="ru-RU" sz="3200" b="1" dirty="0" smtClean="0"/>
            </a:b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196752"/>
            <a:ext cx="9144000" cy="5661248"/>
          </a:xfrm>
        </p:spPr>
        <p:txBody>
          <a:bodyPr>
            <a:normAutofit fontScale="92500" lnSpcReduction="20000"/>
          </a:bodyPr>
          <a:lstStyle/>
          <a:p>
            <a:pPr algn="just">
              <a:buNone/>
            </a:pPr>
            <a:r>
              <a:rPr lang="ru-RU" dirty="0" smtClean="0"/>
              <a:t>	На основе анализа иерархических распределенных информационно-управляющих систем </a:t>
            </a:r>
            <a:r>
              <a:rPr lang="ru-RU" dirty="0" err="1" smtClean="0"/>
              <a:t>Междунаро</a:t>
            </a:r>
            <a:r>
              <a:rPr lang="ru-RU" dirty="0" smtClean="0"/>
              <a:t>- </a:t>
            </a:r>
            <a:r>
              <a:rPr lang="ru-RU" dirty="0" err="1" smtClean="0"/>
              <a:t>дная</a:t>
            </a:r>
            <a:r>
              <a:rPr lang="ru-RU" dirty="0" smtClean="0"/>
              <a:t> организация по стандартизации (МОС) предложила и развивает концепцию будущих систем, называемую архитектурой открытых систем (АОС). В соответствии с этой концепцией применительно к ИВС созданы эталонные модели взаимодействия открытых систем (ЭМВОС), которые определяют базу координации различных разработчиков систем и позволяет ввести необходимые международные стандарты. В настоящее время достаточно глубоко разработаны логическая и физическая структуры открытых систем.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b="1" dirty="0" smtClean="0"/>
              <a:t>Архитектура открытых систем</a:t>
            </a: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algn="just"/>
            <a:r>
              <a:rPr lang="ru-RU" dirty="0" smtClean="0"/>
              <a:t>Архитектуру ЭМВОС можно определить как концепцию связи элементов сложных систем, к числу которых относятся и современные ИС. </a:t>
            </a:r>
          </a:p>
          <a:p>
            <a:pPr algn="just"/>
            <a:r>
              <a:rPr lang="ru-RU" dirty="0" smtClean="0"/>
              <a:t>Сложность и многообразие функций, выполняемых ИС, привели к необходимости иерархического разделения на группы и создания многоуровневой концепции сети. В соответствии с этой концепцией системы (элементы) ИС делятся по вертикали на ряд функциональных слоев, называемых уровнями. Каждый уровень состоит из объектов, выполняет определенную логическую функцию и обеспечивает набор услуг (сервис) для расположенного над ним уровня.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200" b="1" dirty="0" smtClean="0"/>
              <a:t/>
            </a:r>
            <a:br>
              <a:rPr lang="ru-RU" sz="3200" b="1" dirty="0" smtClean="0"/>
            </a:br>
            <a:r>
              <a:rPr lang="ru-RU" sz="3200" b="1" dirty="0" smtClean="0"/>
              <a:t>Понятие протокола и межуровневого интерфейса</a:t>
            </a:r>
            <a:br>
              <a:rPr lang="ru-RU" sz="3200" b="1" dirty="0" smtClean="0"/>
            </a:br>
            <a:endParaRPr lang="ru-RU" sz="3200" b="1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</p:spPr>
        <p:txBody>
          <a:bodyPr>
            <a:normAutofit fontScale="85000" lnSpcReduction="20000"/>
          </a:bodyPr>
          <a:lstStyle/>
          <a:p>
            <a:r>
              <a:rPr lang="ru-RU" b="1" dirty="0" smtClean="0"/>
              <a:t>Совокупность правил (процедур) взаимодействия объектов одноименных уровней называется протоколом.</a:t>
            </a:r>
            <a:endParaRPr lang="ru-RU" dirty="0" smtClean="0"/>
          </a:p>
          <a:p>
            <a:r>
              <a:rPr lang="ru-RU" b="1" dirty="0" smtClean="0"/>
              <a:t>Правила взаимодействия объектов смежных уровней одной и той же системы определяют межуровневый интерфейс.</a:t>
            </a:r>
            <a:r>
              <a:rPr lang="ru-RU" dirty="0" smtClean="0"/>
              <a:t> </a:t>
            </a:r>
          </a:p>
          <a:p>
            <a:r>
              <a:rPr lang="ru-RU" dirty="0" smtClean="0"/>
              <a:t>Границы между уровнями  устанавливаются так, что взаимодействие между уровнями является минимальным (минимум информационных связей), а общее число уровней сравнительно небольшим. </a:t>
            </a:r>
            <a:r>
              <a:rPr lang="ru-RU" b="1" dirty="0" smtClean="0"/>
              <a:t>При этом выполняется ограничение: изменения, проводимые в пределах одного уровня, не должны требовать перестройки смежных уровней, т. е. обеспечивается </a:t>
            </a:r>
            <a:r>
              <a:rPr lang="ru-RU" b="1" dirty="0" err="1" smtClean="0"/>
              <a:t>полнаю</a:t>
            </a:r>
            <a:r>
              <a:rPr lang="ru-RU" b="1" dirty="0" smtClean="0"/>
              <a:t> автономность уровней в плане их инвариантности по отношению к смежным уровням.</a:t>
            </a:r>
            <a:endParaRPr lang="ru-RU" dirty="0" smtClean="0"/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514350" indent="-514350"/>
            <a:r>
              <a:rPr lang="ru-RU" sz="3200" b="1" dirty="0" smtClean="0"/>
              <a:t>Эталонная модель OSI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ru-RU" b="1" dirty="0" smtClean="0"/>
              <a:t>Эталонная модель </a:t>
            </a:r>
            <a:r>
              <a:rPr lang="ru-RU" b="1" dirty="0" smtClean="0"/>
              <a:t>OSI (</a:t>
            </a:r>
            <a:r>
              <a:rPr lang="en-US" b="1" dirty="0"/>
              <a:t>Open Systems Interconnection</a:t>
            </a:r>
            <a:r>
              <a:rPr lang="ru-RU" b="1" dirty="0" smtClean="0"/>
              <a:t>), </a:t>
            </a:r>
            <a:r>
              <a:rPr lang="ru-RU" b="1" dirty="0" smtClean="0"/>
              <a:t>иногда называемая стеком OSI представляет собой 7-уровневую сетевую иерархию, разработанную Международной организацией по стандартам (</a:t>
            </a:r>
            <a:r>
              <a:rPr lang="ru-RU" b="1" dirty="0" err="1" smtClean="0"/>
              <a:t>International</a:t>
            </a:r>
            <a:r>
              <a:rPr lang="ru-RU" b="1" dirty="0" smtClean="0"/>
              <a:t> </a:t>
            </a:r>
            <a:r>
              <a:rPr lang="ru-RU" b="1" dirty="0" err="1" smtClean="0"/>
              <a:t>Standardization</a:t>
            </a:r>
            <a:r>
              <a:rPr lang="ru-RU" b="1" dirty="0" smtClean="0"/>
              <a:t> </a:t>
            </a:r>
            <a:r>
              <a:rPr lang="ru-RU" b="1" dirty="0" err="1" smtClean="0"/>
              <a:t>Organization</a:t>
            </a:r>
            <a:r>
              <a:rPr lang="ru-RU" b="1" dirty="0" smtClean="0"/>
              <a:t> - ISO). Эта модель содержит в себе по сути 2 различных модели: </a:t>
            </a:r>
            <a:endParaRPr lang="ru-RU" dirty="0" smtClean="0"/>
          </a:p>
          <a:p>
            <a:pPr lvl="0" algn="just"/>
            <a:r>
              <a:rPr lang="ru-RU" dirty="0" smtClean="0"/>
              <a:t>горизонтальную модель на базе протоколов, обеспечивающую механизм взаимодействия программ и процессов на различных машинах; </a:t>
            </a:r>
          </a:p>
          <a:p>
            <a:pPr lvl="0" algn="just"/>
            <a:r>
              <a:rPr lang="ru-RU" dirty="0" smtClean="0"/>
              <a:t>вертикальную модель на основе услуг, обеспечиваемых соседними уровнями друг другу на одной машине.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514350" indent="-514350"/>
            <a:r>
              <a:rPr lang="ru-RU" sz="3200" b="1" dirty="0" smtClean="0"/>
              <a:t>Физический уровень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268760"/>
            <a:ext cx="9144000" cy="5589240"/>
          </a:xfrm>
        </p:spPr>
        <p:txBody>
          <a:bodyPr>
            <a:normAutofit fontScale="70000" lnSpcReduction="20000"/>
          </a:bodyPr>
          <a:lstStyle/>
          <a:p>
            <a:r>
              <a:rPr lang="ru-RU" b="1" dirty="0" smtClean="0"/>
              <a:t>Физический уровень получает пакеты данных от вышележащего канального уровня и преобразует их в оптические или электрические сигналы, соответствующие 0 и 1 бинарного потока</a:t>
            </a:r>
            <a:r>
              <a:rPr lang="ru-RU" dirty="0" smtClean="0"/>
              <a:t>. Эти сигналы посылаются через среду передачи на приемный узел. Механические и электрические/оптические свойства среды передачи определяются на физическом уровне и включают: </a:t>
            </a:r>
          </a:p>
          <a:p>
            <a:pPr lvl="0"/>
            <a:r>
              <a:rPr lang="ru-RU" dirty="0" smtClean="0"/>
              <a:t>тип кабелей и разъемов; </a:t>
            </a:r>
          </a:p>
          <a:p>
            <a:pPr lvl="0"/>
            <a:r>
              <a:rPr lang="ru-RU" dirty="0" smtClean="0"/>
              <a:t>разводку контактов в разъемах; </a:t>
            </a:r>
          </a:p>
          <a:p>
            <a:pPr lvl="0"/>
            <a:r>
              <a:rPr lang="ru-RU" dirty="0" smtClean="0"/>
              <a:t>схему кодирования сигналов для значений 0 и 1.</a:t>
            </a:r>
          </a:p>
          <a:p>
            <a:r>
              <a:rPr lang="ru-RU" dirty="0" smtClean="0"/>
              <a:t>К числу наиболее распространенных спецификаций физического уровня относятся: </a:t>
            </a:r>
          </a:p>
          <a:p>
            <a:pPr lvl="0"/>
            <a:r>
              <a:rPr lang="ru-RU" dirty="0" smtClean="0"/>
              <a:t>EIA-RS-232-C, CCITT V.24/V.28 - механические/электрические характеристики несбалансированного последовательного интерфейса. </a:t>
            </a:r>
          </a:p>
          <a:p>
            <a:pPr lvl="0"/>
            <a:r>
              <a:rPr lang="ru-RU" dirty="0" smtClean="0"/>
              <a:t>EIA-RS-422/449, CCITT V.10 - механические, электрические и оптические характеристики сбалансированного последовательного интерфейса. </a:t>
            </a:r>
          </a:p>
          <a:p>
            <a:pPr lvl="0"/>
            <a:r>
              <a:rPr lang="ru-RU" dirty="0" smtClean="0"/>
              <a:t>IEEE 802.3 - </a:t>
            </a:r>
            <a:r>
              <a:rPr lang="ru-RU" dirty="0" err="1" smtClean="0"/>
              <a:t>Ethernet</a:t>
            </a:r>
            <a:r>
              <a:rPr lang="ru-RU" dirty="0" smtClean="0"/>
              <a:t> </a:t>
            </a:r>
          </a:p>
          <a:p>
            <a:pPr lvl="0"/>
            <a:r>
              <a:rPr lang="ru-RU" dirty="0" smtClean="0"/>
              <a:t>IEEE 802.5 - </a:t>
            </a:r>
            <a:r>
              <a:rPr lang="ru-RU" dirty="0" err="1" smtClean="0"/>
              <a:t>Token</a:t>
            </a:r>
            <a:r>
              <a:rPr lang="ru-RU" dirty="0" smtClean="0"/>
              <a:t> </a:t>
            </a:r>
            <a:r>
              <a:rPr lang="ru-RU" dirty="0" err="1" smtClean="0"/>
              <a:t>ring</a:t>
            </a:r>
            <a:r>
              <a:rPr lang="ru-RU" dirty="0" smtClean="0"/>
              <a:t>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78098"/>
          </a:xfrm>
        </p:spPr>
        <p:txBody>
          <a:bodyPr>
            <a:normAutofit/>
          </a:bodyPr>
          <a:lstStyle/>
          <a:p>
            <a:pPr marL="514350" indent="-514350"/>
            <a:r>
              <a:rPr lang="ru-RU" sz="3200" b="1" dirty="0" smtClean="0"/>
              <a:t>Канальный уровень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0" y="1196752"/>
            <a:ext cx="9144000" cy="5661248"/>
          </a:xfrm>
        </p:spPr>
        <p:txBody>
          <a:bodyPr>
            <a:normAutofit fontScale="70000" lnSpcReduction="20000"/>
          </a:bodyPr>
          <a:lstStyle/>
          <a:p>
            <a:r>
              <a:rPr lang="ru-RU" sz="3300" b="1" dirty="0" smtClean="0"/>
              <a:t>Канальный уровень обеспечивает создание, передачу и прием кадров данных. Этот уровень обслуживает запросы сетевого уровня и использует сервис физического уровня для приема и передачи пакетов</a:t>
            </a:r>
            <a:r>
              <a:rPr lang="ru-RU" sz="3300" dirty="0" smtClean="0"/>
              <a:t>. Спецификации IEEE 802.x делят канальный уровень на два подуровня: управление логическим каналом (LLC) и управление доступом к среде (MAC). LLC обеспечивает обслуживание сетевого уровня, а подуровень MAC регулирует доступ к разделяемой физической среде. </a:t>
            </a:r>
          </a:p>
          <a:p>
            <a:r>
              <a:rPr lang="ru-RU" sz="3300" b="1" dirty="0" smtClean="0"/>
              <a:t>Наиболее часто используемые на уровне 2 протоколы включают: </a:t>
            </a:r>
          </a:p>
          <a:p>
            <a:pPr lvl="0"/>
            <a:r>
              <a:rPr lang="ru-RU" sz="3300" dirty="0" smtClean="0"/>
              <a:t>HDLC для последовательных соединений;</a:t>
            </a:r>
          </a:p>
          <a:p>
            <a:pPr lvl="0"/>
            <a:r>
              <a:rPr lang="ru-RU" sz="3300" dirty="0" smtClean="0"/>
              <a:t>IEEE 802.2 LLC (тип I и тип II) обеспечивают MAC для сред 802.x;</a:t>
            </a:r>
          </a:p>
          <a:p>
            <a:pPr lvl="0"/>
            <a:r>
              <a:rPr lang="ru-RU" sz="3300" dirty="0" err="1" smtClean="0"/>
              <a:t>Ethernet</a:t>
            </a:r>
            <a:r>
              <a:rPr lang="ru-RU" sz="3300" dirty="0" smtClean="0"/>
              <a:t>;</a:t>
            </a:r>
          </a:p>
          <a:p>
            <a:pPr lvl="0"/>
            <a:r>
              <a:rPr lang="ru-RU" sz="3300" dirty="0" err="1" smtClean="0"/>
              <a:t>Token</a:t>
            </a:r>
            <a:r>
              <a:rPr lang="ru-RU" sz="3300" dirty="0" smtClean="0"/>
              <a:t> </a:t>
            </a:r>
            <a:r>
              <a:rPr lang="ru-RU" sz="3300" dirty="0" err="1" smtClean="0"/>
              <a:t>ring</a:t>
            </a:r>
            <a:r>
              <a:rPr lang="ru-RU" sz="3300" dirty="0" smtClean="0"/>
              <a:t>;</a:t>
            </a:r>
          </a:p>
          <a:p>
            <a:pPr lvl="0"/>
            <a:r>
              <a:rPr lang="ru-RU" sz="3300" dirty="0" smtClean="0"/>
              <a:t>FDDI;</a:t>
            </a:r>
          </a:p>
          <a:p>
            <a:pPr lvl="0"/>
            <a:r>
              <a:rPr lang="ru-RU" sz="3300" dirty="0" smtClean="0"/>
              <a:t>X.25;</a:t>
            </a:r>
          </a:p>
          <a:p>
            <a:pPr lvl="0"/>
            <a:r>
              <a:rPr lang="ru-RU" sz="3300" dirty="0" err="1" smtClean="0"/>
              <a:t>Frame</a:t>
            </a:r>
            <a:r>
              <a:rPr lang="ru-RU" sz="3300" dirty="0" smtClean="0"/>
              <a:t> </a:t>
            </a:r>
            <a:r>
              <a:rPr lang="ru-RU" sz="3300" dirty="0" err="1" smtClean="0"/>
              <a:t>relay</a:t>
            </a:r>
            <a:r>
              <a:rPr lang="ru-RU" sz="3300" dirty="0" smtClean="0"/>
              <a:t>.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706</TotalTime>
  <Words>2710</Words>
  <Application>Microsoft Office PowerPoint</Application>
  <PresentationFormat>Экран (4:3)</PresentationFormat>
  <Paragraphs>165</Paragraphs>
  <Slides>34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34</vt:i4>
      </vt:variant>
    </vt:vector>
  </HeadingPairs>
  <TitlesOfParts>
    <vt:vector size="37" baseType="lpstr">
      <vt:lpstr>Arial</vt:lpstr>
      <vt:lpstr>Calibri</vt:lpstr>
      <vt:lpstr>Тема Office</vt:lpstr>
      <vt:lpstr>Тема лекции: Многоуровневые архитектуры        информационных сетей</vt:lpstr>
      <vt:lpstr>ЛИТЕРАТУРА</vt:lpstr>
      <vt:lpstr>1-й вопрос: Эталонная модель взаимодействия открытых систем ISO/OSI</vt:lpstr>
      <vt:lpstr> Понятие ЭМВОС </vt:lpstr>
      <vt:lpstr>Архитектура открытых систем</vt:lpstr>
      <vt:lpstr> Понятие протокола и межуровневого интерфейса </vt:lpstr>
      <vt:lpstr>Эталонная модель OSI</vt:lpstr>
      <vt:lpstr>Физический уровень</vt:lpstr>
      <vt:lpstr>Канальный уровень</vt:lpstr>
      <vt:lpstr>Сетевой уровень</vt:lpstr>
      <vt:lpstr>Презентация PowerPoint</vt:lpstr>
      <vt:lpstr>Транспортный уровень</vt:lpstr>
      <vt:lpstr>Сеансовый уровень</vt:lpstr>
      <vt:lpstr> Уровень представления  </vt:lpstr>
      <vt:lpstr>Прикладной уровень</vt:lpstr>
      <vt:lpstr>Протоколы  IEEE 802</vt:lpstr>
      <vt:lpstr>2-й вопрос: Модели TCP/IP, IPX/SPX, АТМ. Стеки протоколов</vt:lpstr>
      <vt:lpstr>Стандарт TCP/IP</vt:lpstr>
      <vt:lpstr> Свойства стека TCP/IP </vt:lpstr>
      <vt:lpstr> IV уровень стека TCP/IP </vt:lpstr>
      <vt:lpstr>III уровень стека TCP/IP</vt:lpstr>
      <vt:lpstr> II уровень стека TCP/IP </vt:lpstr>
      <vt:lpstr>Верхний уровень стека TCP/IP</vt:lpstr>
      <vt:lpstr> Протокол пересылки файлов FTP </vt:lpstr>
      <vt:lpstr>Протокол telnet</vt:lpstr>
      <vt:lpstr> Протокол SNMP </vt:lpstr>
      <vt:lpstr>Задачи в протоколе SNMP</vt:lpstr>
      <vt:lpstr> Технология АТМ</vt:lpstr>
      <vt:lpstr>Концепции АТМ</vt:lpstr>
      <vt:lpstr>Сети с трансляцией ячеек</vt:lpstr>
      <vt:lpstr>Проблема сети с трансляцией ячеек</vt:lpstr>
      <vt:lpstr>Сети с установлением соединения</vt:lpstr>
      <vt:lpstr> Коммутируемые сети </vt:lpstr>
      <vt:lpstr>Особенности АТМ-коммутации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Тема лекции: Многоуровневые архитектуры        информационных сетей</dc:title>
  <dc:creator>Asus</dc:creator>
  <cp:lastModifiedBy>Пользователь Windows</cp:lastModifiedBy>
  <cp:revision>99</cp:revision>
  <dcterms:created xsi:type="dcterms:W3CDTF">2014-02-14T13:40:39Z</dcterms:created>
  <dcterms:modified xsi:type="dcterms:W3CDTF">2025-02-20T17:18:40Z</dcterms:modified>
</cp:coreProperties>
</file>

<file path=docProps/thumbnail.jpeg>
</file>